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2" r:id="rId2"/>
    <p:sldId id="321" r:id="rId3"/>
    <p:sldId id="280" r:id="rId4"/>
    <p:sldId id="277" r:id="rId5"/>
    <p:sldId id="287" r:id="rId6"/>
    <p:sldId id="295" r:id="rId7"/>
    <p:sldId id="292" r:id="rId8"/>
    <p:sldId id="279" r:id="rId9"/>
    <p:sldId id="275" r:id="rId10"/>
    <p:sldId id="305" r:id="rId11"/>
    <p:sldId id="294" r:id="rId12"/>
    <p:sldId id="288" r:id="rId13"/>
    <p:sldId id="273" r:id="rId14"/>
    <p:sldId id="333" r:id="rId15"/>
    <p:sldId id="281" r:id="rId16"/>
    <p:sldId id="335" r:id="rId17"/>
    <p:sldId id="332" r:id="rId18"/>
    <p:sldId id="310" r:id="rId19"/>
    <p:sldId id="278" r:id="rId20"/>
    <p:sldId id="331" r:id="rId21"/>
    <p:sldId id="338" r:id="rId22"/>
    <p:sldId id="339" r:id="rId23"/>
    <p:sldId id="28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люшкины"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3"/>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FF9900"/>
    <a:srgbClr val="FF00FF"/>
    <a:srgbClr val="CC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75" autoAdjust="0"/>
  </p:normalViewPr>
  <p:slideViewPr>
    <p:cSldViewPr>
      <p:cViewPr>
        <p:scale>
          <a:sx n="58" d="100"/>
          <a:sy n="58" d="100"/>
        </p:scale>
        <p:origin x="-1716" y="-42"/>
      </p:cViewPr>
      <p:guideLst>
        <p:guide orient="horz"/>
        <p:guide/>
      </p:guideLst>
    </p:cSldViewPr>
  </p:slideViewPr>
  <p:notesTextViewPr>
    <p:cViewPr>
      <p:scale>
        <a:sx n="100" d="100"/>
        <a:sy n="100" d="100"/>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7F1AE-CD57-4C68-B18D-228EF1A1122E}" type="doc">
      <dgm:prSet loTypeId="urn:microsoft.com/office/officeart/2005/8/layout/venn1" loCatId="relationship" qsTypeId="urn:microsoft.com/office/officeart/2005/8/quickstyle/3d1" qsCatId="3D" csTypeId="urn:microsoft.com/office/officeart/2005/8/colors/colorful5" csCatId="colorful" phldr="1"/>
      <dgm:spPr/>
      <dgm:t>
        <a:bodyPr/>
        <a:lstStyle/>
        <a:p>
          <a:endParaRPr lang="ru-RU"/>
        </a:p>
      </dgm:t>
    </dgm:pt>
    <dgm:pt modelId="{3A5F195D-59AA-4E9B-81AE-FA4F19925F67}">
      <dgm:prSet custT="1"/>
      <dgm:spPr/>
      <dgm:t>
        <a:bodyPr/>
        <a:lstStyle/>
        <a:p>
          <a:pPr rtl="0"/>
          <a:r>
            <a:rPr lang="ru-RU" sz="1400" b="1" i="0" dirty="0" smtClean="0">
              <a:solidFill>
                <a:schemeClr val="accent5"/>
              </a:solidFill>
            </a:rPr>
            <a:t>1. Является одним из методов развивающего обучения и самообразования;</a:t>
          </a:r>
          <a:endParaRPr lang="ru-RU" sz="1400" i="0" dirty="0">
            <a:solidFill>
              <a:schemeClr val="accent5"/>
            </a:solidFill>
          </a:endParaRPr>
        </a:p>
      </dgm:t>
    </dgm:pt>
    <dgm:pt modelId="{0097F5CD-3F2C-4296-87AE-EE02912D39ED}" type="parTrans" cxnId="{87392030-2267-461C-B6CB-5B289C93F255}">
      <dgm:prSet/>
      <dgm:spPr/>
      <dgm:t>
        <a:bodyPr/>
        <a:lstStyle/>
        <a:p>
          <a:endParaRPr lang="ru-RU"/>
        </a:p>
      </dgm:t>
    </dgm:pt>
    <dgm:pt modelId="{823ECF12-7E2D-4C4B-9313-5E33A56C6409}" type="sibTrans" cxnId="{87392030-2267-461C-B6CB-5B289C93F255}">
      <dgm:prSet/>
      <dgm:spPr/>
      <dgm:t>
        <a:bodyPr/>
        <a:lstStyle/>
        <a:p>
          <a:endParaRPr lang="ru-RU"/>
        </a:p>
      </dgm:t>
    </dgm:pt>
    <dgm:pt modelId="{ED5BF2BF-79A7-4C5B-A8DD-F0B055C996D9}">
      <dgm:prSet custT="1"/>
      <dgm:spPr/>
      <dgm:t>
        <a:bodyPr/>
        <a:lstStyle/>
        <a:p>
          <a:pPr rtl="0"/>
          <a:r>
            <a:rPr lang="ru-RU" sz="1400" b="1" i="1" dirty="0" smtClean="0">
              <a:solidFill>
                <a:srgbClr val="0070C0"/>
              </a:solidFill>
            </a:rPr>
            <a:t>2. Способствует выработке исследовательских умений</a:t>
          </a:r>
          <a:r>
            <a:rPr lang="ru-RU" sz="600" b="1" i="1" dirty="0" smtClean="0"/>
            <a:t>;</a:t>
          </a:r>
          <a:endParaRPr lang="ru-RU" sz="600" dirty="0"/>
        </a:p>
      </dgm:t>
    </dgm:pt>
    <dgm:pt modelId="{B08A2466-6815-4C32-93EF-1EB9313D211D}" type="parTrans" cxnId="{240F5A49-F8AC-4899-919F-65939816B930}">
      <dgm:prSet/>
      <dgm:spPr/>
      <dgm:t>
        <a:bodyPr/>
        <a:lstStyle/>
        <a:p>
          <a:endParaRPr lang="ru-RU"/>
        </a:p>
      </dgm:t>
    </dgm:pt>
    <dgm:pt modelId="{CF80D8C4-5FBB-4FE2-97BF-B2BA5D7192E7}" type="sibTrans" cxnId="{240F5A49-F8AC-4899-919F-65939816B930}">
      <dgm:prSet/>
      <dgm:spPr/>
      <dgm:t>
        <a:bodyPr/>
        <a:lstStyle/>
        <a:p>
          <a:endParaRPr lang="ru-RU"/>
        </a:p>
      </dgm:t>
    </dgm:pt>
    <dgm:pt modelId="{B88DA594-01AC-4D9C-B5C1-E1F226D7454D}">
      <dgm:prSet custT="1"/>
      <dgm:spPr/>
      <dgm:t>
        <a:bodyPr/>
        <a:lstStyle/>
        <a:p>
          <a:pPr rtl="0"/>
          <a:r>
            <a:rPr lang="ru-RU" sz="1400" b="1" i="1" dirty="0" smtClean="0">
              <a:solidFill>
                <a:srgbClr val="7030A0"/>
              </a:solidFill>
            </a:rPr>
            <a:t>3. Способствует развитию креативности и личности</a:t>
          </a:r>
          <a:endParaRPr lang="ru-RU" sz="600" dirty="0">
            <a:solidFill>
              <a:srgbClr val="7030A0"/>
            </a:solidFill>
          </a:endParaRPr>
        </a:p>
      </dgm:t>
    </dgm:pt>
    <dgm:pt modelId="{CF9CEC25-3487-4564-83A2-239F7C9CC88D}" type="parTrans" cxnId="{51EA0FB6-C80C-4E51-82E5-FB242479B1E6}">
      <dgm:prSet/>
      <dgm:spPr/>
      <dgm:t>
        <a:bodyPr/>
        <a:lstStyle/>
        <a:p>
          <a:endParaRPr lang="ru-RU"/>
        </a:p>
      </dgm:t>
    </dgm:pt>
    <dgm:pt modelId="{CD55BA6D-6C3F-4288-B5B8-7FFD849B1440}" type="sibTrans" cxnId="{51EA0FB6-C80C-4E51-82E5-FB242479B1E6}">
      <dgm:prSet/>
      <dgm:spPr/>
      <dgm:t>
        <a:bodyPr/>
        <a:lstStyle/>
        <a:p>
          <a:endParaRPr lang="ru-RU"/>
        </a:p>
      </dgm:t>
    </dgm:pt>
    <dgm:pt modelId="{0A0B12DB-1555-469C-A8A4-EBFDD17F6D61}">
      <dgm:prSet custT="1"/>
      <dgm:spPr/>
      <dgm:t>
        <a:bodyPr/>
        <a:lstStyle/>
        <a:p>
          <a:pPr rtl="0"/>
          <a:r>
            <a:rPr lang="ru-RU" sz="1400" b="1" i="1" dirty="0" smtClean="0">
              <a:solidFill>
                <a:schemeClr val="accent6">
                  <a:lumMod val="50000"/>
                </a:schemeClr>
              </a:solidFill>
            </a:rPr>
            <a:t>5. Повышает </a:t>
          </a:r>
        </a:p>
        <a:p>
          <a:pPr rtl="0"/>
          <a:r>
            <a:rPr lang="ru-RU" sz="1400" b="1" i="1" dirty="0" smtClean="0">
              <a:solidFill>
                <a:schemeClr val="accent6">
                  <a:lumMod val="50000"/>
                </a:schemeClr>
              </a:solidFill>
            </a:rPr>
            <a:t>компетентность педагога</a:t>
          </a:r>
        </a:p>
        <a:p>
          <a:pPr rtl="0"/>
          <a:r>
            <a:rPr lang="ru-RU" sz="1400" b="1" i="1" dirty="0" smtClean="0">
              <a:solidFill>
                <a:schemeClr val="accent6">
                  <a:lumMod val="50000"/>
                </a:schemeClr>
              </a:solidFill>
            </a:rPr>
            <a:t>педагога;</a:t>
          </a:r>
          <a:endParaRPr lang="ru-RU" sz="1400" dirty="0">
            <a:solidFill>
              <a:schemeClr val="accent6">
                <a:lumMod val="50000"/>
              </a:schemeClr>
            </a:solidFill>
          </a:endParaRPr>
        </a:p>
      </dgm:t>
    </dgm:pt>
    <dgm:pt modelId="{2C200C81-59E7-492C-95C6-904945DB4EE4}" type="parTrans" cxnId="{326291DD-B84F-4FC9-8851-A9F780305577}">
      <dgm:prSet/>
      <dgm:spPr/>
      <dgm:t>
        <a:bodyPr/>
        <a:lstStyle/>
        <a:p>
          <a:endParaRPr lang="ru-RU"/>
        </a:p>
      </dgm:t>
    </dgm:pt>
    <dgm:pt modelId="{A4340EC8-8240-45BA-91FF-715EA5E2653C}" type="sibTrans" cxnId="{326291DD-B84F-4FC9-8851-A9F780305577}">
      <dgm:prSet/>
      <dgm:spPr/>
      <dgm:t>
        <a:bodyPr/>
        <a:lstStyle/>
        <a:p>
          <a:endParaRPr lang="ru-RU"/>
        </a:p>
      </dgm:t>
    </dgm:pt>
    <dgm:pt modelId="{EB3FBDB3-B02D-46A8-9759-BF3394B4B2A5}">
      <dgm:prSet custT="1"/>
      <dgm:spPr/>
      <dgm:t>
        <a:bodyPr/>
        <a:lstStyle/>
        <a:p>
          <a:pPr rtl="0"/>
          <a:r>
            <a:rPr lang="ru-RU" sz="1400" b="1" i="1" dirty="0" smtClean="0">
              <a:solidFill>
                <a:srgbClr val="00B050"/>
              </a:solidFill>
            </a:rPr>
            <a:t>4. Повышает качество образовательного процесса;</a:t>
          </a:r>
          <a:endParaRPr lang="ru-RU" sz="1400" dirty="0">
            <a:solidFill>
              <a:srgbClr val="00B050"/>
            </a:solidFill>
          </a:endParaRPr>
        </a:p>
      </dgm:t>
    </dgm:pt>
    <dgm:pt modelId="{5BFE03A0-22C0-4F2F-80E3-0D7227D8339D}" type="parTrans" cxnId="{A5ABFA2A-D016-4DAB-9212-89801B415B8E}">
      <dgm:prSet/>
      <dgm:spPr/>
      <dgm:t>
        <a:bodyPr/>
        <a:lstStyle/>
        <a:p>
          <a:endParaRPr lang="ru-RU"/>
        </a:p>
      </dgm:t>
    </dgm:pt>
    <dgm:pt modelId="{FFBA4F9B-3EBF-4FA4-8E1D-C118C258DDB0}" type="sibTrans" cxnId="{A5ABFA2A-D016-4DAB-9212-89801B415B8E}">
      <dgm:prSet/>
      <dgm:spPr/>
      <dgm:t>
        <a:bodyPr/>
        <a:lstStyle/>
        <a:p>
          <a:endParaRPr lang="ru-RU"/>
        </a:p>
      </dgm:t>
    </dgm:pt>
    <dgm:pt modelId="{F4D23E4B-B61A-47A5-8CD7-EA4C2F8E8447}">
      <dgm:prSet/>
      <dgm:spPr/>
      <dgm:t>
        <a:bodyPr/>
        <a:lstStyle/>
        <a:p>
          <a:endParaRPr lang="ru-RU"/>
        </a:p>
      </dgm:t>
    </dgm:pt>
    <dgm:pt modelId="{5A971EE9-C063-4B98-8606-A56177DD387B}" type="parTrans" cxnId="{0401DE67-97E5-4574-85E3-3A2A2CF70F27}">
      <dgm:prSet/>
      <dgm:spPr/>
      <dgm:t>
        <a:bodyPr/>
        <a:lstStyle/>
        <a:p>
          <a:endParaRPr lang="ru-RU"/>
        </a:p>
      </dgm:t>
    </dgm:pt>
    <dgm:pt modelId="{3BB5FE3B-C8FF-4626-997B-5137F4FAC452}" type="sibTrans" cxnId="{0401DE67-97E5-4574-85E3-3A2A2CF70F27}">
      <dgm:prSet/>
      <dgm:spPr/>
      <dgm:t>
        <a:bodyPr/>
        <a:lstStyle/>
        <a:p>
          <a:endParaRPr lang="ru-RU"/>
        </a:p>
      </dgm:t>
    </dgm:pt>
    <dgm:pt modelId="{33261907-98FD-48E8-8C0E-B776DEB65303}" type="pres">
      <dgm:prSet presAssocID="{99E7F1AE-CD57-4C68-B18D-228EF1A1122E}" presName="compositeShape" presStyleCnt="0">
        <dgm:presLayoutVars>
          <dgm:chMax val="7"/>
          <dgm:dir/>
          <dgm:resizeHandles val="exact"/>
        </dgm:presLayoutVars>
      </dgm:prSet>
      <dgm:spPr/>
      <dgm:t>
        <a:bodyPr/>
        <a:lstStyle/>
        <a:p>
          <a:endParaRPr lang="ru-RU"/>
        </a:p>
      </dgm:t>
    </dgm:pt>
    <dgm:pt modelId="{9D7A8C91-0508-4471-A8CE-C354A25DCB17}" type="pres">
      <dgm:prSet presAssocID="{3A5F195D-59AA-4E9B-81AE-FA4F19925F67}" presName="circ1" presStyleLbl="vennNode1" presStyleIdx="0" presStyleCnt="6"/>
      <dgm:spPr/>
      <dgm:t>
        <a:bodyPr/>
        <a:lstStyle/>
        <a:p>
          <a:endParaRPr lang="ru-RU"/>
        </a:p>
      </dgm:t>
    </dgm:pt>
    <dgm:pt modelId="{C8EE8491-DCFE-46EB-BCDE-F9EDFA86ED63}" type="pres">
      <dgm:prSet presAssocID="{3A5F195D-59AA-4E9B-81AE-FA4F19925F67}" presName="circ1Tx" presStyleLbl="revTx" presStyleIdx="0" presStyleCnt="0" custScaleX="355719" custScaleY="136325" custLinFactNeighborX="-5758" custLinFactNeighborY="-11487">
        <dgm:presLayoutVars>
          <dgm:chMax val="0"/>
          <dgm:chPref val="0"/>
          <dgm:bulletEnabled val="1"/>
        </dgm:presLayoutVars>
      </dgm:prSet>
      <dgm:spPr/>
      <dgm:t>
        <a:bodyPr/>
        <a:lstStyle/>
        <a:p>
          <a:endParaRPr lang="ru-RU"/>
        </a:p>
      </dgm:t>
    </dgm:pt>
    <dgm:pt modelId="{784F1889-9A99-4050-93B1-7082149F9D19}" type="pres">
      <dgm:prSet presAssocID="{ED5BF2BF-79A7-4C5B-A8DD-F0B055C996D9}" presName="circ2" presStyleLbl="vennNode1" presStyleIdx="1" presStyleCnt="6"/>
      <dgm:spPr/>
      <dgm:t>
        <a:bodyPr/>
        <a:lstStyle/>
        <a:p>
          <a:endParaRPr lang="ru-RU"/>
        </a:p>
      </dgm:t>
    </dgm:pt>
    <dgm:pt modelId="{839C485B-AF32-48FA-A7ED-04275BF53F56}" type="pres">
      <dgm:prSet presAssocID="{ED5BF2BF-79A7-4C5B-A8DD-F0B055C996D9}" presName="circ2Tx" presStyleLbl="revTx" presStyleIdx="0" presStyleCnt="0" custScaleX="205116" custLinFactNeighborX="24033" custLinFactNeighborY="-38525">
        <dgm:presLayoutVars>
          <dgm:chMax val="0"/>
          <dgm:chPref val="0"/>
          <dgm:bulletEnabled val="1"/>
        </dgm:presLayoutVars>
      </dgm:prSet>
      <dgm:spPr/>
      <dgm:t>
        <a:bodyPr/>
        <a:lstStyle/>
        <a:p>
          <a:endParaRPr lang="ru-RU"/>
        </a:p>
      </dgm:t>
    </dgm:pt>
    <dgm:pt modelId="{0DABFEA1-A3B9-4D81-903D-A0FF7D54F36C}" type="pres">
      <dgm:prSet presAssocID="{B88DA594-01AC-4D9C-B5C1-E1F226D7454D}" presName="circ3" presStyleLbl="vennNode1" presStyleIdx="2" presStyleCnt="6"/>
      <dgm:spPr/>
      <dgm:t>
        <a:bodyPr/>
        <a:lstStyle/>
        <a:p>
          <a:endParaRPr lang="ru-RU"/>
        </a:p>
      </dgm:t>
    </dgm:pt>
    <dgm:pt modelId="{C87F0DF5-B5EF-41BE-8F97-8D503DE67786}" type="pres">
      <dgm:prSet presAssocID="{B88DA594-01AC-4D9C-B5C1-E1F226D7454D}" presName="circ3Tx" presStyleLbl="revTx" presStyleIdx="0" presStyleCnt="0" custScaleX="222750" custLinFactNeighborX="28422" custLinFactNeighborY="-67693">
        <dgm:presLayoutVars>
          <dgm:chMax val="0"/>
          <dgm:chPref val="0"/>
          <dgm:bulletEnabled val="1"/>
        </dgm:presLayoutVars>
      </dgm:prSet>
      <dgm:spPr/>
      <dgm:t>
        <a:bodyPr/>
        <a:lstStyle/>
        <a:p>
          <a:endParaRPr lang="ru-RU"/>
        </a:p>
      </dgm:t>
    </dgm:pt>
    <dgm:pt modelId="{02B70C41-415A-4976-A73E-46C75DF7814C}" type="pres">
      <dgm:prSet presAssocID="{0A0B12DB-1555-469C-A8A4-EBFDD17F6D61}" presName="circ4" presStyleLbl="vennNode1" presStyleIdx="3" presStyleCnt="6"/>
      <dgm:spPr/>
    </dgm:pt>
    <dgm:pt modelId="{FFCFD0D6-35FE-4B5D-A3B1-C5E32C8A8D76}" type="pres">
      <dgm:prSet presAssocID="{0A0B12DB-1555-469C-A8A4-EBFDD17F6D61}" presName="circ4Tx" presStyleLbl="revTx" presStyleIdx="0" presStyleCnt="0" custScaleX="155030" custScaleY="81838">
        <dgm:presLayoutVars>
          <dgm:chMax val="0"/>
          <dgm:chPref val="0"/>
          <dgm:bulletEnabled val="1"/>
        </dgm:presLayoutVars>
      </dgm:prSet>
      <dgm:spPr/>
      <dgm:t>
        <a:bodyPr/>
        <a:lstStyle/>
        <a:p>
          <a:endParaRPr lang="ru-RU"/>
        </a:p>
      </dgm:t>
    </dgm:pt>
    <dgm:pt modelId="{E0B50E1A-CC29-47A2-8E61-D492C7D9C959}" type="pres">
      <dgm:prSet presAssocID="{EB3FBDB3-B02D-46A8-9759-BF3394B4B2A5}" presName="circ5" presStyleLbl="vennNode1" presStyleIdx="4" presStyleCnt="6"/>
      <dgm:spPr/>
    </dgm:pt>
    <dgm:pt modelId="{41E71A28-3348-43F1-AD7E-B98256EE4DA8}" type="pres">
      <dgm:prSet presAssocID="{EB3FBDB3-B02D-46A8-9759-BF3394B4B2A5}" presName="circ5Tx" presStyleLbl="revTx" presStyleIdx="0" presStyleCnt="0">
        <dgm:presLayoutVars>
          <dgm:chMax val="0"/>
          <dgm:chPref val="0"/>
          <dgm:bulletEnabled val="1"/>
        </dgm:presLayoutVars>
      </dgm:prSet>
      <dgm:spPr/>
      <dgm:t>
        <a:bodyPr/>
        <a:lstStyle/>
        <a:p>
          <a:endParaRPr lang="ru-RU"/>
        </a:p>
      </dgm:t>
    </dgm:pt>
    <dgm:pt modelId="{1719C0BC-A660-4188-9B9A-D74829CA132D}" type="pres">
      <dgm:prSet presAssocID="{F4D23E4B-B61A-47A5-8CD7-EA4C2F8E8447}" presName="circ6" presStyleLbl="vennNode1" presStyleIdx="5" presStyleCnt="6"/>
      <dgm:spPr/>
    </dgm:pt>
    <dgm:pt modelId="{34C5FFD2-B7C2-4CE8-AD28-29A479180F3D}" type="pres">
      <dgm:prSet presAssocID="{F4D23E4B-B61A-47A5-8CD7-EA4C2F8E8447}" presName="circ6Tx" presStyleLbl="revTx" presStyleIdx="0" presStyleCnt="0">
        <dgm:presLayoutVars>
          <dgm:chMax val="0"/>
          <dgm:chPref val="0"/>
          <dgm:bulletEnabled val="1"/>
        </dgm:presLayoutVars>
      </dgm:prSet>
      <dgm:spPr/>
      <dgm:t>
        <a:bodyPr/>
        <a:lstStyle/>
        <a:p>
          <a:endParaRPr lang="ru-RU"/>
        </a:p>
      </dgm:t>
    </dgm:pt>
  </dgm:ptLst>
  <dgm:cxnLst>
    <dgm:cxn modelId="{3D89EEA2-849B-41A5-BA95-1EAA6DF5922F}" type="presOf" srcId="{3A5F195D-59AA-4E9B-81AE-FA4F19925F67}" destId="{C8EE8491-DCFE-46EB-BCDE-F9EDFA86ED63}" srcOrd="0" destOrd="0" presId="urn:microsoft.com/office/officeart/2005/8/layout/venn1"/>
    <dgm:cxn modelId="{326291DD-B84F-4FC9-8851-A9F780305577}" srcId="{99E7F1AE-CD57-4C68-B18D-228EF1A1122E}" destId="{0A0B12DB-1555-469C-A8A4-EBFDD17F6D61}" srcOrd="3" destOrd="0" parTransId="{2C200C81-59E7-492C-95C6-904945DB4EE4}" sibTransId="{A4340EC8-8240-45BA-91FF-715EA5E2653C}"/>
    <dgm:cxn modelId="{240F5A49-F8AC-4899-919F-65939816B930}" srcId="{99E7F1AE-CD57-4C68-B18D-228EF1A1122E}" destId="{ED5BF2BF-79A7-4C5B-A8DD-F0B055C996D9}" srcOrd="1" destOrd="0" parTransId="{B08A2466-6815-4C32-93EF-1EB9313D211D}" sibTransId="{CF80D8C4-5FBB-4FE2-97BF-B2BA5D7192E7}"/>
    <dgm:cxn modelId="{51EA0FB6-C80C-4E51-82E5-FB242479B1E6}" srcId="{99E7F1AE-CD57-4C68-B18D-228EF1A1122E}" destId="{B88DA594-01AC-4D9C-B5C1-E1F226D7454D}" srcOrd="2" destOrd="0" parTransId="{CF9CEC25-3487-4564-83A2-239F7C9CC88D}" sibTransId="{CD55BA6D-6C3F-4288-B5B8-7FFD849B1440}"/>
    <dgm:cxn modelId="{0401DE67-97E5-4574-85E3-3A2A2CF70F27}" srcId="{99E7F1AE-CD57-4C68-B18D-228EF1A1122E}" destId="{F4D23E4B-B61A-47A5-8CD7-EA4C2F8E8447}" srcOrd="5" destOrd="0" parTransId="{5A971EE9-C063-4B98-8606-A56177DD387B}" sibTransId="{3BB5FE3B-C8FF-4626-997B-5137F4FAC452}"/>
    <dgm:cxn modelId="{A5ABFA2A-D016-4DAB-9212-89801B415B8E}" srcId="{99E7F1AE-CD57-4C68-B18D-228EF1A1122E}" destId="{EB3FBDB3-B02D-46A8-9759-BF3394B4B2A5}" srcOrd="4" destOrd="0" parTransId="{5BFE03A0-22C0-4F2F-80E3-0D7227D8339D}" sibTransId="{FFBA4F9B-3EBF-4FA4-8E1D-C118C258DDB0}"/>
    <dgm:cxn modelId="{356C3BE2-2E06-4568-9F72-49074246486D}" type="presOf" srcId="{F4D23E4B-B61A-47A5-8CD7-EA4C2F8E8447}" destId="{34C5FFD2-B7C2-4CE8-AD28-29A479180F3D}" srcOrd="0" destOrd="0" presId="urn:microsoft.com/office/officeart/2005/8/layout/venn1"/>
    <dgm:cxn modelId="{E03110C8-738A-4532-BB42-24B9AAB0C865}" type="presOf" srcId="{EB3FBDB3-B02D-46A8-9759-BF3394B4B2A5}" destId="{41E71A28-3348-43F1-AD7E-B98256EE4DA8}" srcOrd="0" destOrd="0" presId="urn:microsoft.com/office/officeart/2005/8/layout/venn1"/>
    <dgm:cxn modelId="{4F2FE0C4-C150-4D72-B5CD-C9595514164A}" type="presOf" srcId="{0A0B12DB-1555-469C-A8A4-EBFDD17F6D61}" destId="{FFCFD0D6-35FE-4B5D-A3B1-C5E32C8A8D76}" srcOrd="0" destOrd="0" presId="urn:microsoft.com/office/officeart/2005/8/layout/venn1"/>
    <dgm:cxn modelId="{87392030-2267-461C-B6CB-5B289C93F255}" srcId="{99E7F1AE-CD57-4C68-B18D-228EF1A1122E}" destId="{3A5F195D-59AA-4E9B-81AE-FA4F19925F67}" srcOrd="0" destOrd="0" parTransId="{0097F5CD-3F2C-4296-87AE-EE02912D39ED}" sibTransId="{823ECF12-7E2D-4C4B-9313-5E33A56C6409}"/>
    <dgm:cxn modelId="{3AE55460-BDEF-4B43-B66C-90A0B129D7A3}" type="presOf" srcId="{B88DA594-01AC-4D9C-B5C1-E1F226D7454D}" destId="{C87F0DF5-B5EF-41BE-8F97-8D503DE67786}" srcOrd="0" destOrd="0" presId="urn:microsoft.com/office/officeart/2005/8/layout/venn1"/>
    <dgm:cxn modelId="{672B038D-65F0-49FD-A42D-07D8641F424E}" type="presOf" srcId="{99E7F1AE-CD57-4C68-B18D-228EF1A1122E}" destId="{33261907-98FD-48E8-8C0E-B776DEB65303}" srcOrd="0" destOrd="0" presId="urn:microsoft.com/office/officeart/2005/8/layout/venn1"/>
    <dgm:cxn modelId="{ECC4882A-92EE-4EAE-BE29-F248091EFD0A}" type="presOf" srcId="{ED5BF2BF-79A7-4C5B-A8DD-F0B055C996D9}" destId="{839C485B-AF32-48FA-A7ED-04275BF53F56}" srcOrd="0" destOrd="0" presId="urn:microsoft.com/office/officeart/2005/8/layout/venn1"/>
    <dgm:cxn modelId="{F1A60C8A-7F37-4AB7-87A4-AC7CE0F6C137}" type="presParOf" srcId="{33261907-98FD-48E8-8C0E-B776DEB65303}" destId="{9D7A8C91-0508-4471-A8CE-C354A25DCB17}" srcOrd="0" destOrd="0" presId="urn:microsoft.com/office/officeart/2005/8/layout/venn1"/>
    <dgm:cxn modelId="{866F65F1-57C9-4412-904F-D90B2D04D378}" type="presParOf" srcId="{33261907-98FD-48E8-8C0E-B776DEB65303}" destId="{C8EE8491-DCFE-46EB-BCDE-F9EDFA86ED63}" srcOrd="1" destOrd="0" presId="urn:microsoft.com/office/officeart/2005/8/layout/venn1"/>
    <dgm:cxn modelId="{23AD7303-2C20-4DAC-ACEB-F2ADA0C45C4D}" type="presParOf" srcId="{33261907-98FD-48E8-8C0E-B776DEB65303}" destId="{784F1889-9A99-4050-93B1-7082149F9D19}" srcOrd="2" destOrd="0" presId="urn:microsoft.com/office/officeart/2005/8/layout/venn1"/>
    <dgm:cxn modelId="{E0528E10-2C13-4CDD-A7CB-4146DA13AFE1}" type="presParOf" srcId="{33261907-98FD-48E8-8C0E-B776DEB65303}" destId="{839C485B-AF32-48FA-A7ED-04275BF53F56}" srcOrd="3" destOrd="0" presId="urn:microsoft.com/office/officeart/2005/8/layout/venn1"/>
    <dgm:cxn modelId="{22A77543-192A-4DCE-941A-91EA6086CD60}" type="presParOf" srcId="{33261907-98FD-48E8-8C0E-B776DEB65303}" destId="{0DABFEA1-A3B9-4D81-903D-A0FF7D54F36C}" srcOrd="4" destOrd="0" presId="urn:microsoft.com/office/officeart/2005/8/layout/venn1"/>
    <dgm:cxn modelId="{CBBA8C2B-E326-4339-94A7-BD867FBC85C7}" type="presParOf" srcId="{33261907-98FD-48E8-8C0E-B776DEB65303}" destId="{C87F0DF5-B5EF-41BE-8F97-8D503DE67786}" srcOrd="5" destOrd="0" presId="urn:microsoft.com/office/officeart/2005/8/layout/venn1"/>
    <dgm:cxn modelId="{D6954BFC-B816-46BC-B3BD-B67C28EBED8C}" type="presParOf" srcId="{33261907-98FD-48E8-8C0E-B776DEB65303}" destId="{02B70C41-415A-4976-A73E-46C75DF7814C}" srcOrd="6" destOrd="0" presId="urn:microsoft.com/office/officeart/2005/8/layout/venn1"/>
    <dgm:cxn modelId="{65073AA5-BE57-440A-A52B-89CAB70AF095}" type="presParOf" srcId="{33261907-98FD-48E8-8C0E-B776DEB65303}" destId="{FFCFD0D6-35FE-4B5D-A3B1-C5E32C8A8D76}" srcOrd="7" destOrd="0" presId="urn:microsoft.com/office/officeart/2005/8/layout/venn1"/>
    <dgm:cxn modelId="{91725F05-F46A-4DD7-B961-87C6FA5B6F87}" type="presParOf" srcId="{33261907-98FD-48E8-8C0E-B776DEB65303}" destId="{E0B50E1A-CC29-47A2-8E61-D492C7D9C959}" srcOrd="8" destOrd="0" presId="urn:microsoft.com/office/officeart/2005/8/layout/venn1"/>
    <dgm:cxn modelId="{52C37DE5-D9AC-489E-8344-557222663BCF}" type="presParOf" srcId="{33261907-98FD-48E8-8C0E-B776DEB65303}" destId="{41E71A28-3348-43F1-AD7E-B98256EE4DA8}" srcOrd="9" destOrd="0" presId="urn:microsoft.com/office/officeart/2005/8/layout/venn1"/>
    <dgm:cxn modelId="{465C8F5E-3EB4-4733-995F-B8F0B14750AB}" type="presParOf" srcId="{33261907-98FD-48E8-8C0E-B776DEB65303}" destId="{1719C0BC-A660-4188-9B9A-D74829CA132D}" srcOrd="10" destOrd="0" presId="urn:microsoft.com/office/officeart/2005/8/layout/venn1"/>
    <dgm:cxn modelId="{817093FC-5539-4DD3-80A4-2655C18A3540}" type="presParOf" srcId="{33261907-98FD-48E8-8C0E-B776DEB65303}" destId="{34C5FFD2-B7C2-4CE8-AD28-29A479180F3D}" srcOrd="11"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97BCB-0568-47CB-B4A4-3F9E962DFD8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06EC2806-92C1-4C60-9263-CEF09D984E9E}">
      <dgm:prSet/>
      <dgm:spPr/>
      <dgm:t>
        <a:bodyPr/>
        <a:lstStyle/>
        <a:p>
          <a:pPr rtl="0"/>
          <a:r>
            <a:rPr lang="ru-RU" b="1" dirty="0" smtClean="0">
              <a:solidFill>
                <a:srgbClr val="FF0000"/>
              </a:solidFill>
              <a:latin typeface="Franklin Gothic Medium" pitchFamily="34" charset="0"/>
            </a:rPr>
            <a:t>Целесообразность использования        проектной деятельности в ДОУ</a:t>
          </a:r>
          <a:endParaRPr lang="ru-RU" b="1" dirty="0">
            <a:solidFill>
              <a:srgbClr val="FF0000"/>
            </a:solidFill>
            <a:latin typeface="Franklin Gothic Medium" pitchFamily="34" charset="0"/>
          </a:endParaRPr>
        </a:p>
      </dgm:t>
    </dgm:pt>
    <dgm:pt modelId="{81E7686A-65E4-4358-B237-F7B27EAB048A}" type="parTrans" cxnId="{347512D5-0D67-403E-806D-753CA8E5ADC9}">
      <dgm:prSet/>
      <dgm:spPr/>
      <dgm:t>
        <a:bodyPr/>
        <a:lstStyle/>
        <a:p>
          <a:endParaRPr lang="ru-RU"/>
        </a:p>
      </dgm:t>
    </dgm:pt>
    <dgm:pt modelId="{E4ADD271-7350-4FDD-B607-12DE817640DE}" type="sibTrans" cxnId="{347512D5-0D67-403E-806D-753CA8E5ADC9}">
      <dgm:prSet/>
      <dgm:spPr/>
      <dgm:t>
        <a:bodyPr/>
        <a:lstStyle/>
        <a:p>
          <a:endParaRPr lang="ru-RU"/>
        </a:p>
      </dgm:t>
    </dgm:pt>
    <dgm:pt modelId="{585935CC-B10C-43F4-88CC-706CA96561EC}" type="pres">
      <dgm:prSet presAssocID="{59B97BCB-0568-47CB-B4A4-3F9E962DFD80}" presName="Name0" presStyleCnt="0">
        <dgm:presLayoutVars>
          <dgm:chMax val="7"/>
          <dgm:dir/>
          <dgm:animLvl val="lvl"/>
          <dgm:resizeHandles val="exact"/>
        </dgm:presLayoutVars>
      </dgm:prSet>
      <dgm:spPr/>
      <dgm:t>
        <a:bodyPr/>
        <a:lstStyle/>
        <a:p>
          <a:endParaRPr lang="ru-RU"/>
        </a:p>
      </dgm:t>
    </dgm:pt>
    <dgm:pt modelId="{1F73CE23-1CDE-4895-B308-45D87BD4A3BE}" type="pres">
      <dgm:prSet presAssocID="{06EC2806-92C1-4C60-9263-CEF09D984E9E}" presName="circle1" presStyleLbl="node1" presStyleIdx="0" presStyleCnt="1"/>
      <dgm:spPr/>
    </dgm:pt>
    <dgm:pt modelId="{4B469576-48D8-48FA-8C26-1CFAF4AE8B3A}" type="pres">
      <dgm:prSet presAssocID="{06EC2806-92C1-4C60-9263-CEF09D984E9E}" presName="space" presStyleCnt="0"/>
      <dgm:spPr/>
    </dgm:pt>
    <dgm:pt modelId="{404DC459-7801-4CD8-A556-6B009FEB01CC}" type="pres">
      <dgm:prSet presAssocID="{06EC2806-92C1-4C60-9263-CEF09D984E9E}" presName="rect1" presStyleLbl="alignAcc1" presStyleIdx="0" presStyleCnt="1"/>
      <dgm:spPr/>
      <dgm:t>
        <a:bodyPr/>
        <a:lstStyle/>
        <a:p>
          <a:endParaRPr lang="ru-RU"/>
        </a:p>
      </dgm:t>
    </dgm:pt>
    <dgm:pt modelId="{C7D74566-F82C-44B0-82D9-F95E9AEB19B1}" type="pres">
      <dgm:prSet presAssocID="{06EC2806-92C1-4C60-9263-CEF09D984E9E}" presName="rect1ParTxNoCh" presStyleLbl="alignAcc1" presStyleIdx="0" presStyleCnt="1">
        <dgm:presLayoutVars>
          <dgm:chMax val="1"/>
          <dgm:bulletEnabled val="1"/>
        </dgm:presLayoutVars>
      </dgm:prSet>
      <dgm:spPr/>
      <dgm:t>
        <a:bodyPr/>
        <a:lstStyle/>
        <a:p>
          <a:endParaRPr lang="ru-RU"/>
        </a:p>
      </dgm:t>
    </dgm:pt>
  </dgm:ptLst>
  <dgm:cxnLst>
    <dgm:cxn modelId="{6E12F120-49F6-4418-A902-1FACCDC83E63}" type="presOf" srcId="{59B97BCB-0568-47CB-B4A4-3F9E962DFD80}" destId="{585935CC-B10C-43F4-88CC-706CA96561EC}" srcOrd="0" destOrd="0" presId="urn:microsoft.com/office/officeart/2005/8/layout/target3"/>
    <dgm:cxn modelId="{347512D5-0D67-403E-806D-753CA8E5ADC9}" srcId="{59B97BCB-0568-47CB-B4A4-3F9E962DFD80}" destId="{06EC2806-92C1-4C60-9263-CEF09D984E9E}" srcOrd="0" destOrd="0" parTransId="{81E7686A-65E4-4358-B237-F7B27EAB048A}" sibTransId="{E4ADD271-7350-4FDD-B607-12DE817640DE}"/>
    <dgm:cxn modelId="{4954D6EE-9434-484E-BB8A-25224D979994}" type="presOf" srcId="{06EC2806-92C1-4C60-9263-CEF09D984E9E}" destId="{C7D74566-F82C-44B0-82D9-F95E9AEB19B1}" srcOrd="1" destOrd="0" presId="urn:microsoft.com/office/officeart/2005/8/layout/target3"/>
    <dgm:cxn modelId="{FA0ED319-31DD-4DD1-8A7C-CF2DE0B99067}" type="presOf" srcId="{06EC2806-92C1-4C60-9263-CEF09D984E9E}" destId="{404DC459-7801-4CD8-A556-6B009FEB01CC}" srcOrd="0" destOrd="0" presId="urn:microsoft.com/office/officeart/2005/8/layout/target3"/>
    <dgm:cxn modelId="{E9F3A9B7-4CE3-428B-89B8-EE8CFF4A70AA}" type="presParOf" srcId="{585935CC-B10C-43F4-88CC-706CA96561EC}" destId="{1F73CE23-1CDE-4895-B308-45D87BD4A3BE}" srcOrd="0" destOrd="0" presId="urn:microsoft.com/office/officeart/2005/8/layout/target3"/>
    <dgm:cxn modelId="{807F3F8A-1133-4FE1-BE60-7806F0B0327B}" type="presParOf" srcId="{585935CC-B10C-43F4-88CC-706CA96561EC}" destId="{4B469576-48D8-48FA-8C26-1CFAF4AE8B3A}" srcOrd="1" destOrd="0" presId="urn:microsoft.com/office/officeart/2005/8/layout/target3"/>
    <dgm:cxn modelId="{E0D15D30-C970-4756-A3DF-5E9DCB19B5CF}" type="presParOf" srcId="{585935CC-B10C-43F4-88CC-706CA96561EC}" destId="{404DC459-7801-4CD8-A556-6B009FEB01CC}" srcOrd="2" destOrd="0" presId="urn:microsoft.com/office/officeart/2005/8/layout/target3"/>
    <dgm:cxn modelId="{5E943CD0-F1EB-4E03-8352-A1C815F53663}" type="presParOf" srcId="{585935CC-B10C-43F4-88CC-706CA96561EC}" destId="{C7D74566-F82C-44B0-82D9-F95E9AEB19B1}" srcOrd="3" destOrd="0" presId="urn:microsoft.com/office/officeart/2005/8/layout/targe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A8C91-0508-4471-A8CE-C354A25DCB17}">
      <dsp:nvSpPr>
        <dsp:cNvPr id="0" name=""/>
        <dsp:cNvSpPr/>
      </dsp:nvSpPr>
      <dsp:spPr>
        <a:xfrm>
          <a:off x="2518428" y="906080"/>
          <a:ext cx="1079710" cy="1079710"/>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8EE8491-DCFE-46EB-BCDE-F9EDFA86ED63}">
      <dsp:nvSpPr>
        <dsp:cNvPr id="0" name=""/>
        <dsp:cNvSpPr/>
      </dsp:nvSpPr>
      <dsp:spPr>
        <a:xfrm>
          <a:off x="580111" y="-33384"/>
          <a:ext cx="4800920" cy="10022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0" kern="1200" dirty="0" smtClean="0">
              <a:solidFill>
                <a:schemeClr val="accent5"/>
              </a:solidFill>
            </a:rPr>
            <a:t>1. Является одним из методов развивающего обучения и самообразования;</a:t>
          </a:r>
          <a:endParaRPr lang="ru-RU" sz="1400" i="0" kern="1200" dirty="0">
            <a:solidFill>
              <a:schemeClr val="accent5"/>
            </a:solidFill>
          </a:endParaRPr>
        </a:p>
      </dsp:txBody>
      <dsp:txXfrm>
        <a:off x="580111" y="-33384"/>
        <a:ext cx="4800920" cy="1002277"/>
      </dsp:txXfrm>
    </dsp:sp>
    <dsp:sp modelId="{784F1889-9A99-4050-93B1-7082149F9D19}">
      <dsp:nvSpPr>
        <dsp:cNvPr id="0" name=""/>
        <dsp:cNvSpPr/>
      </dsp:nvSpPr>
      <dsp:spPr>
        <a:xfrm>
          <a:off x="2868884" y="1108439"/>
          <a:ext cx="1079710" cy="1079710"/>
        </a:xfrm>
        <a:prstGeom prst="ellipse">
          <a:avLst/>
        </a:prstGeom>
        <a:solidFill>
          <a:schemeClr val="accent5">
            <a:alpha val="50000"/>
            <a:hueOff val="-1986775"/>
            <a:satOff val="7962"/>
            <a:lumOff val="172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39C485B-AF32-48FA-A7ED-04275BF53F56}">
      <dsp:nvSpPr>
        <dsp:cNvPr id="0" name=""/>
        <dsp:cNvSpPr/>
      </dsp:nvSpPr>
      <dsp:spPr>
        <a:xfrm>
          <a:off x="3663837" y="490134"/>
          <a:ext cx="2623449" cy="8052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rgbClr val="0070C0"/>
              </a:solidFill>
            </a:rPr>
            <a:t>2. Способствует выработке исследовательских умений</a:t>
          </a:r>
          <a:r>
            <a:rPr lang="ru-RU" sz="600" b="1" i="1" kern="1200" dirty="0" smtClean="0"/>
            <a:t>;</a:t>
          </a:r>
          <a:endParaRPr lang="ru-RU" sz="600" kern="1200" dirty="0"/>
        </a:p>
      </dsp:txBody>
      <dsp:txXfrm>
        <a:off x="3663837" y="490134"/>
        <a:ext cx="2623449" cy="805231"/>
      </dsp:txXfrm>
    </dsp:sp>
    <dsp:sp modelId="{0DABFEA1-A3B9-4D81-903D-A0FF7D54F36C}">
      <dsp:nvSpPr>
        <dsp:cNvPr id="0" name=""/>
        <dsp:cNvSpPr/>
      </dsp:nvSpPr>
      <dsp:spPr>
        <a:xfrm>
          <a:off x="2868884" y="1513155"/>
          <a:ext cx="1079710" cy="1079710"/>
        </a:xfrm>
        <a:prstGeom prst="ellipse">
          <a:avLst/>
        </a:prstGeom>
        <a:solidFill>
          <a:schemeClr val="accent5">
            <a:alpha val="50000"/>
            <a:hueOff val="-3973551"/>
            <a:satOff val="15924"/>
            <a:lumOff val="3451"/>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87F0DF5-B5EF-41BE-8F97-8D503DE67786}">
      <dsp:nvSpPr>
        <dsp:cNvPr id="0" name=""/>
        <dsp:cNvSpPr/>
      </dsp:nvSpPr>
      <dsp:spPr>
        <a:xfrm>
          <a:off x="3607202" y="1392122"/>
          <a:ext cx="2848989" cy="8997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rgbClr val="7030A0"/>
              </a:solidFill>
            </a:rPr>
            <a:t>3. Способствует развитию креативности и личности</a:t>
          </a:r>
          <a:endParaRPr lang="ru-RU" sz="600" kern="1200" dirty="0">
            <a:solidFill>
              <a:srgbClr val="7030A0"/>
            </a:solidFill>
          </a:endParaRPr>
        </a:p>
      </dsp:txBody>
      <dsp:txXfrm>
        <a:off x="3607202" y="1392122"/>
        <a:ext cx="2848989" cy="899759"/>
      </dsp:txXfrm>
    </dsp:sp>
    <dsp:sp modelId="{02B70C41-415A-4976-A73E-46C75DF7814C}">
      <dsp:nvSpPr>
        <dsp:cNvPr id="0" name=""/>
        <dsp:cNvSpPr/>
      </dsp:nvSpPr>
      <dsp:spPr>
        <a:xfrm>
          <a:off x="2518428" y="1715863"/>
          <a:ext cx="1079710" cy="1079710"/>
        </a:xfrm>
        <a:prstGeom prst="ellipse">
          <a:avLst/>
        </a:prstGeom>
        <a:solidFill>
          <a:schemeClr val="accent5">
            <a:alpha val="50000"/>
            <a:hueOff val="-5960326"/>
            <a:satOff val="23887"/>
            <a:lumOff val="5177"/>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FFCFD0D6-35FE-4B5D-A3B1-C5E32C8A8D76}">
      <dsp:nvSpPr>
        <dsp:cNvPr id="0" name=""/>
        <dsp:cNvSpPr/>
      </dsp:nvSpPr>
      <dsp:spPr>
        <a:xfrm>
          <a:off x="2012111" y="2932709"/>
          <a:ext cx="2092344" cy="6016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chemeClr val="accent6">
                  <a:lumMod val="50000"/>
                </a:schemeClr>
              </a:solidFill>
            </a:rPr>
            <a:t>5. Повышает </a:t>
          </a:r>
        </a:p>
        <a:p>
          <a:pPr lvl="0" algn="ctr" defTabSz="622300" rtl="0">
            <a:lnSpc>
              <a:spcPct val="90000"/>
            </a:lnSpc>
            <a:spcBef>
              <a:spcPct val="0"/>
            </a:spcBef>
            <a:spcAft>
              <a:spcPct val="35000"/>
            </a:spcAft>
          </a:pPr>
          <a:r>
            <a:rPr lang="ru-RU" sz="1400" b="1" i="1" kern="1200" dirty="0" smtClean="0">
              <a:solidFill>
                <a:schemeClr val="accent6">
                  <a:lumMod val="50000"/>
                </a:schemeClr>
              </a:solidFill>
            </a:rPr>
            <a:t>компетентность педагога</a:t>
          </a:r>
        </a:p>
        <a:p>
          <a:pPr lvl="0" algn="ctr" defTabSz="622300" rtl="0">
            <a:lnSpc>
              <a:spcPct val="90000"/>
            </a:lnSpc>
            <a:spcBef>
              <a:spcPct val="0"/>
            </a:spcBef>
            <a:spcAft>
              <a:spcPct val="35000"/>
            </a:spcAft>
          </a:pPr>
          <a:r>
            <a:rPr lang="ru-RU" sz="1400" b="1" i="1" kern="1200" dirty="0" smtClean="0">
              <a:solidFill>
                <a:schemeClr val="accent6">
                  <a:lumMod val="50000"/>
                </a:schemeClr>
              </a:solidFill>
            </a:rPr>
            <a:t>педагога;</a:t>
          </a:r>
          <a:endParaRPr lang="ru-RU" sz="1400" kern="1200" dirty="0">
            <a:solidFill>
              <a:schemeClr val="accent6">
                <a:lumMod val="50000"/>
              </a:schemeClr>
            </a:solidFill>
          </a:endParaRPr>
        </a:p>
      </dsp:txBody>
      <dsp:txXfrm>
        <a:off x="2012111" y="2932709"/>
        <a:ext cx="2092344" cy="601682"/>
      </dsp:txXfrm>
    </dsp:sp>
    <dsp:sp modelId="{E0B50E1A-CC29-47A2-8E61-D492C7D9C959}">
      <dsp:nvSpPr>
        <dsp:cNvPr id="0" name=""/>
        <dsp:cNvSpPr/>
      </dsp:nvSpPr>
      <dsp:spPr>
        <a:xfrm>
          <a:off x="2167972" y="1513155"/>
          <a:ext cx="1079710" cy="1079710"/>
        </a:xfrm>
        <a:prstGeom prst="ellipse">
          <a:avLst/>
        </a:prstGeom>
        <a:solidFill>
          <a:schemeClr val="accent5">
            <a:alpha val="50000"/>
            <a:hueOff val="-7947101"/>
            <a:satOff val="31849"/>
            <a:lumOff val="690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1E71A28-3348-43F1-AD7E-B98256EE4DA8}">
      <dsp:nvSpPr>
        <dsp:cNvPr id="0" name=""/>
        <dsp:cNvSpPr/>
      </dsp:nvSpPr>
      <dsp:spPr>
        <a:xfrm>
          <a:off x="808886" y="2001196"/>
          <a:ext cx="1279007" cy="8997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i="1" kern="1200" dirty="0" smtClean="0">
              <a:solidFill>
                <a:srgbClr val="00B050"/>
              </a:solidFill>
            </a:rPr>
            <a:t>4. Повышает качество образовательного процесса;</a:t>
          </a:r>
          <a:endParaRPr lang="ru-RU" sz="1400" kern="1200" dirty="0">
            <a:solidFill>
              <a:srgbClr val="00B050"/>
            </a:solidFill>
          </a:endParaRPr>
        </a:p>
      </dsp:txBody>
      <dsp:txXfrm>
        <a:off x="808886" y="2001196"/>
        <a:ext cx="1279007" cy="899759"/>
      </dsp:txXfrm>
    </dsp:sp>
    <dsp:sp modelId="{1719C0BC-A660-4188-9B9A-D74829CA132D}">
      <dsp:nvSpPr>
        <dsp:cNvPr id="0" name=""/>
        <dsp:cNvSpPr/>
      </dsp:nvSpPr>
      <dsp:spPr>
        <a:xfrm>
          <a:off x="2167972" y="1108439"/>
          <a:ext cx="1079710" cy="1079710"/>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4C5FFD2-B7C2-4CE8-AD28-29A479180F3D}">
      <dsp:nvSpPr>
        <dsp:cNvPr id="0" name=""/>
        <dsp:cNvSpPr/>
      </dsp:nvSpPr>
      <dsp:spPr>
        <a:xfrm>
          <a:off x="808886" y="800350"/>
          <a:ext cx="1279007" cy="8997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844800">
            <a:lnSpc>
              <a:spcPct val="90000"/>
            </a:lnSpc>
            <a:spcBef>
              <a:spcPct val="0"/>
            </a:spcBef>
            <a:spcAft>
              <a:spcPct val="35000"/>
            </a:spcAft>
          </a:pPr>
          <a:endParaRPr lang="ru-RU" sz="6400" kern="1200"/>
        </a:p>
      </dsp:txBody>
      <dsp:txXfrm>
        <a:off x="808886" y="800350"/>
        <a:ext cx="1279007" cy="899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3CE23-1CDE-4895-B308-45D87BD4A3BE}">
      <dsp:nvSpPr>
        <dsp:cNvPr id="0" name=""/>
        <dsp:cNvSpPr/>
      </dsp:nvSpPr>
      <dsp:spPr>
        <a:xfrm>
          <a:off x="0" y="0"/>
          <a:ext cx="730533" cy="73053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DC459-7801-4CD8-A556-6B009FEB01CC}">
      <dsp:nvSpPr>
        <dsp:cNvPr id="0" name=""/>
        <dsp:cNvSpPr/>
      </dsp:nvSpPr>
      <dsp:spPr>
        <a:xfrm>
          <a:off x="365266" y="0"/>
          <a:ext cx="6331477" cy="73053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kern="1200" dirty="0" smtClean="0">
              <a:solidFill>
                <a:srgbClr val="FF0000"/>
              </a:solidFill>
              <a:latin typeface="Franklin Gothic Medium" pitchFamily="34" charset="0"/>
            </a:rPr>
            <a:t>Целесообразность использования        проектной деятельности в ДОУ</a:t>
          </a:r>
          <a:endParaRPr lang="ru-RU" sz="2100" b="1" kern="1200" dirty="0">
            <a:solidFill>
              <a:srgbClr val="FF0000"/>
            </a:solidFill>
            <a:latin typeface="Franklin Gothic Medium" pitchFamily="34" charset="0"/>
          </a:endParaRPr>
        </a:p>
      </dsp:txBody>
      <dsp:txXfrm>
        <a:off x="365266" y="0"/>
        <a:ext cx="6331477" cy="7305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03FAB-BD5D-428D-9CD1-C36D968D7410}" type="datetimeFigureOut">
              <a:rPr lang="ru-RU" smtClean="0"/>
              <a:t>19.01.2017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FD48E-2C1C-4BA3-A4E0-2691C1E50019}" type="slidenum">
              <a:rPr lang="ru-RU" smtClean="0"/>
              <a:t>‹#›</a:t>
            </a:fld>
            <a:endParaRPr lang="ru-RU"/>
          </a:p>
        </p:txBody>
      </p:sp>
    </p:spTree>
    <p:extLst>
      <p:ext uri="{BB962C8B-B14F-4D97-AF65-F5344CB8AC3E}">
        <p14:creationId xmlns:p14="http://schemas.microsoft.com/office/powerpoint/2010/main" val="30133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3FD48E-2C1C-4BA3-A4E0-2691C1E50019}" type="slidenum">
              <a:rPr lang="ru-RU" smtClean="0"/>
              <a:t>4</a:t>
            </a:fld>
            <a:endParaRPr lang="ru-RU"/>
          </a:p>
        </p:txBody>
      </p:sp>
    </p:spTree>
    <p:extLst>
      <p:ext uri="{BB962C8B-B14F-4D97-AF65-F5344CB8AC3E}">
        <p14:creationId xmlns:p14="http://schemas.microsoft.com/office/powerpoint/2010/main" val="49819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3FD48E-2C1C-4BA3-A4E0-2691C1E50019}" type="slidenum">
              <a:rPr lang="ru-RU" smtClean="0"/>
              <a:t>20</a:t>
            </a:fld>
            <a:endParaRPr lang="ru-RU"/>
          </a:p>
        </p:txBody>
      </p:sp>
    </p:spTree>
    <p:extLst>
      <p:ext uri="{BB962C8B-B14F-4D97-AF65-F5344CB8AC3E}">
        <p14:creationId xmlns:p14="http://schemas.microsoft.com/office/powerpoint/2010/main" val="142378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3FD48E-2C1C-4BA3-A4E0-2691C1E50019}" type="slidenum">
              <a:rPr lang="ru-RU" smtClean="0"/>
              <a:t>21</a:t>
            </a:fld>
            <a:endParaRPr lang="ru-RU"/>
          </a:p>
        </p:txBody>
      </p:sp>
    </p:spTree>
    <p:extLst>
      <p:ext uri="{BB962C8B-B14F-4D97-AF65-F5344CB8AC3E}">
        <p14:creationId xmlns:p14="http://schemas.microsoft.com/office/powerpoint/2010/main" val="386179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DFA149-C446-470A-A9A8-D3119285D6B4}" type="datetimeFigureOut">
              <a:rPr lang="ru-RU"/>
              <a:pPr>
                <a:defRPr/>
              </a:pPr>
              <a:t>19.01.2017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B8AD00-D0D7-4D53-9F14-F040509F1328}"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AACC42-7DE8-4039-8D22-5B129C6CCCFE}" type="datetimeFigureOut">
              <a:rPr lang="ru-RU"/>
              <a:pPr>
                <a:defRPr/>
              </a:pPr>
              <a:t>19.01.2017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B445A3-2194-4C38-A2E4-25BE666E7CA0}"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98F6EF-7867-44FC-AD47-98ABA721E827}" type="datetimeFigureOut">
              <a:rPr lang="ru-RU"/>
              <a:pPr>
                <a:defRPr/>
              </a:pPr>
              <a:t>19.01.2017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677481-A5C4-4842-B85A-3747285FFB0C}"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4FB03D-DA94-473D-A35C-1F0E733E0B10}" type="datetimeFigureOut">
              <a:rPr lang="ru-RU"/>
              <a:pPr>
                <a:defRPr/>
              </a:pPr>
              <a:t>19.01.2017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672956-D60C-4518-9D14-FF70D97985E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B473F4F-07E8-4354-B950-5078F3D02D5C}" type="datetimeFigureOut">
              <a:rPr lang="ru-RU"/>
              <a:pPr>
                <a:defRPr/>
              </a:pPr>
              <a:t>19.01.2017</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83DCC8-5B34-490B-838C-D81E25502CDF}"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704621F-913A-4D65-B56E-7B105911565B}" type="datetimeFigureOut">
              <a:rPr lang="ru-RU"/>
              <a:pPr>
                <a:defRPr/>
              </a:pPr>
              <a:t>19.01.2017</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5FB956F-7C97-4B02-9693-1C0A0B6C473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4F12F5-F6A5-4BFE-8D49-8AA25F1EFD7C}" type="datetimeFigureOut">
              <a:rPr lang="ru-RU"/>
              <a:pPr>
                <a:defRPr/>
              </a:pPr>
              <a:t>19.01.2017</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621A532-D929-4C91-B5ED-A519832C701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50D1AE3-B9D1-4517-AB5D-2CCDD9A0F000}" type="datetimeFigureOut">
              <a:rPr lang="ru-RU"/>
              <a:pPr>
                <a:defRPr/>
              </a:pPr>
              <a:t>19.01.2017</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B9625E3-002D-4C28-96E5-DB967615A88F}"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94AA2F3-FD00-4497-8C4C-95AC861A1920}" type="datetimeFigureOut">
              <a:rPr lang="ru-RU"/>
              <a:pPr>
                <a:defRPr/>
              </a:pPr>
              <a:t>19.01.2017</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30BD752-9011-4739-8B14-7A09A3461AE6}"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585EEE-8BEF-4DB1-8431-643C95C96ADE}" type="datetimeFigureOut">
              <a:rPr lang="ru-RU"/>
              <a:pPr>
                <a:defRPr/>
              </a:pPr>
              <a:t>19.01.2017</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41F674-5013-4D03-86D8-D463E0BD9062}"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23AB7B-B811-4A9D-954F-4164D0FEF899}" type="datetimeFigureOut">
              <a:rPr lang="ru-RU"/>
              <a:pPr>
                <a:defRPr/>
              </a:pPr>
              <a:t>19.01.2017</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3F9154-59C3-4591-A609-27E0A517F0F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0C1C5C-8AE9-482A-B02C-EA48B71BC0EB}" type="datetimeFigureOut">
              <a:rPr lang="ru-RU"/>
              <a:pPr>
                <a:defRPr/>
              </a:pPr>
              <a:t>19.01.2017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5E4C69-63E0-41B8-BCA7-064F6FA1C91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jpeg"/><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4.xml"/><Relationship Id="rId7" Type="http://schemas.openxmlformats.org/officeDocument/2006/relationships/image" Target="../media/image13.emf"/><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oleObject" Target="../embeddings/_____Microsoft_Excel_97-20031.xls"/><Relationship Id="rId5" Type="http://schemas.openxmlformats.org/officeDocument/2006/relationships/oleObject" Target="../embeddings/oleObject1.bin"/><Relationship Id="rId10" Type="http://schemas.openxmlformats.org/officeDocument/2006/relationships/image" Target="../media/image14.emf"/><Relationship Id="rId4" Type="http://schemas.openxmlformats.org/officeDocument/2006/relationships/image" Target="../media/image3.png"/><Relationship Id="rId9" Type="http://schemas.openxmlformats.org/officeDocument/2006/relationships/oleObject" Target="../embeddings/_____Microsoft_Excel_97-20032.xls"/></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7.xml"/><Relationship Id="rId7" Type="http://schemas.openxmlformats.org/officeDocument/2006/relationships/oleObject" Target="../embeddings/oleObject4.bin"/><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png"/><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3.xml"/><Relationship Id="rId7"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notesSlide" Target="../notesSlides/notesSlide1.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p:txBody>
          <a:bodyPr/>
          <a:lstStyle/>
          <a:p>
            <a:pPr eaLnBrk="1" hangingPunct="1"/>
            <a:endParaRPr lang="ru-RU" dirty="0" smtClean="0"/>
          </a:p>
        </p:txBody>
      </p:sp>
      <p:sp>
        <p:nvSpPr>
          <p:cNvPr id="13314" name="Rectangle 3"/>
          <p:cNvSpPr>
            <a:spLocks noGrp="1"/>
          </p:cNvSpPr>
          <p:nvPr>
            <p:ph type="body" idx="4294967295"/>
          </p:nvPr>
        </p:nvSpPr>
        <p:spPr/>
        <p:txBody>
          <a:bodyPr/>
          <a:lstStyle/>
          <a:p>
            <a:pPr eaLnBrk="1" hangingPunct="1"/>
            <a:endParaRPr lang="ru-RU" dirty="0" smtClean="0"/>
          </a:p>
        </p:txBody>
      </p:sp>
      <p:pic>
        <p:nvPicPr>
          <p:cNvPr id="13315" name="Picture 4" descr="шаблон 2 титульник"/>
          <p:cNvPicPr>
            <a:picLocks noChangeAspect="1" noChangeArrowheads="1"/>
          </p:cNvPicPr>
          <p:nvPr/>
        </p:nvPicPr>
        <p:blipFill>
          <a:blip r:embed="rId3" cstate="screen"/>
          <a:srcRect/>
          <a:stretch>
            <a:fillRect/>
          </a:stretch>
        </p:blipFill>
        <p:spPr bwMode="auto">
          <a:xfrm>
            <a:off x="-25112" y="7680"/>
            <a:ext cx="9127624" cy="6857960"/>
          </a:xfrm>
          <a:prstGeom prst="rect">
            <a:avLst/>
          </a:prstGeom>
          <a:ln>
            <a:noFill/>
          </a:ln>
          <a:effectLst>
            <a:softEdge rad="112500"/>
          </a:effectLst>
        </p:spPr>
      </p:pic>
      <p:sp>
        <p:nvSpPr>
          <p:cNvPr id="13316" name="Rectangle 5"/>
          <p:cNvSpPr>
            <a:spLocks noChangeArrowheads="1"/>
          </p:cNvSpPr>
          <p:nvPr/>
        </p:nvSpPr>
        <p:spPr bwMode="auto">
          <a:xfrm flipV="1">
            <a:off x="2286000" y="2424113"/>
            <a:ext cx="4572000" cy="366712"/>
          </a:xfrm>
          <a:prstGeom prst="rect">
            <a:avLst/>
          </a:prstGeom>
          <a:noFill/>
          <a:ln w="9525">
            <a:noFill/>
            <a:miter lim="800000"/>
            <a:headEnd/>
            <a:tailEnd/>
          </a:ln>
        </p:spPr>
        <p:txBody>
          <a:bodyPr rot="10800000">
            <a:spAutoFit/>
          </a:bodyPr>
          <a:lstStyle/>
          <a:p>
            <a:endParaRPr lang="ru-RU" b="1" dirty="0">
              <a:latin typeface="Calibri" pitchFamily="34" charset="0"/>
            </a:endParaRPr>
          </a:p>
        </p:txBody>
      </p:sp>
      <p:sp>
        <p:nvSpPr>
          <p:cNvPr id="13317" name="Rectangle 6"/>
          <p:cNvSpPr>
            <a:spLocks noChangeArrowheads="1"/>
          </p:cNvSpPr>
          <p:nvPr/>
        </p:nvSpPr>
        <p:spPr bwMode="auto">
          <a:xfrm>
            <a:off x="1403350" y="4149725"/>
            <a:ext cx="7129463" cy="646113"/>
          </a:xfrm>
          <a:prstGeom prst="rect">
            <a:avLst/>
          </a:prstGeom>
          <a:noFill/>
          <a:ln w="9525">
            <a:noFill/>
            <a:miter lim="800000"/>
            <a:headEnd/>
            <a:tailEnd/>
          </a:ln>
        </p:spPr>
        <p:txBody>
          <a:bodyPr>
            <a:spAutoFit/>
          </a:bodyPr>
          <a:lstStyle/>
          <a:p>
            <a:r>
              <a:rPr lang="ru-RU" sz="3600" b="1" dirty="0">
                <a:latin typeface="Times New Roman" pitchFamily="18" charset="0"/>
              </a:rPr>
              <a:t> </a:t>
            </a:r>
          </a:p>
        </p:txBody>
      </p:sp>
      <p:sp>
        <p:nvSpPr>
          <p:cNvPr id="8" name="Прямоугольник 7"/>
          <p:cNvSpPr/>
          <p:nvPr/>
        </p:nvSpPr>
        <p:spPr>
          <a:xfrm>
            <a:off x="2555776" y="3356992"/>
            <a:ext cx="4752527" cy="707886"/>
          </a:xfrm>
          <a:prstGeom prst="rect">
            <a:avLst/>
          </a:prstGeom>
        </p:spPr>
        <p:txBody>
          <a:bodyPr>
            <a:spAutoFit/>
          </a:bodyPr>
          <a:lstStyle/>
          <a:p>
            <a:pPr algn="ctr" fontAlgn="auto">
              <a:spcBef>
                <a:spcPts val="0"/>
              </a:spcBef>
              <a:spcAft>
                <a:spcPts val="0"/>
              </a:spcAft>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mn-lt"/>
              <a:cs typeface="+mn-cs"/>
            </a:endParaRPr>
          </a:p>
        </p:txBody>
      </p:sp>
      <p:sp>
        <p:nvSpPr>
          <p:cNvPr id="3" name="Прямоугольник 2"/>
          <p:cNvSpPr/>
          <p:nvPr/>
        </p:nvSpPr>
        <p:spPr>
          <a:xfrm>
            <a:off x="4788024" y="6457890"/>
            <a:ext cx="4671255" cy="400110"/>
          </a:xfrm>
          <a:prstGeom prst="rect">
            <a:avLst/>
          </a:prstGeom>
        </p:spPr>
        <p:txBody>
          <a:bodyPr wrap="square">
            <a:spAutoFit/>
          </a:bodyPr>
          <a:lstStyle/>
          <a:p>
            <a:pPr algn="ct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Каказеева</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Светлана Викторовна  </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2" name="Прямоугольник 1"/>
          <p:cNvSpPr/>
          <p:nvPr/>
        </p:nvSpPr>
        <p:spPr>
          <a:xfrm>
            <a:off x="4067944" y="3872616"/>
            <a:ext cx="3888432" cy="1754326"/>
          </a:xfrm>
          <a:prstGeom prst="rect">
            <a:avLst/>
          </a:prstGeom>
          <a:noFill/>
        </p:spPr>
        <p:txBody>
          <a:bodyPr wrap="square" lIns="91440" tIns="45720" rIns="91440" bIns="45720">
            <a:spAutoFit/>
          </a:bodyPr>
          <a:lstStyle/>
          <a:p>
            <a:pPr algn="ct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Воспитатель</a:t>
            </a:r>
            <a:endPar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a:p>
            <a:pPr algn="ct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 </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I</a:t>
            </a: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 квалификационной категории</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p:txBody>
      </p:sp>
      <p:sp>
        <p:nvSpPr>
          <p:cNvPr id="4" name="Прямоугольник 3"/>
          <p:cNvSpPr/>
          <p:nvPr/>
        </p:nvSpPr>
        <p:spPr>
          <a:xfrm>
            <a:off x="3779912" y="476672"/>
            <a:ext cx="5184576" cy="369332"/>
          </a:xfrm>
          <a:prstGeom prst="rect">
            <a:avLst/>
          </a:prstGeom>
        </p:spPr>
        <p:txBody>
          <a:bodyPr wrap="square">
            <a:spAutoFit/>
          </a:bodyPr>
          <a:lstStyle/>
          <a:p>
            <a:r>
              <a:rPr lang="ru-RU" dirty="0" smtClean="0"/>
              <a:t> </a:t>
            </a:r>
            <a:endParaRPr lang="ru-RU" dirty="0"/>
          </a:p>
        </p:txBody>
      </p:sp>
      <p:sp>
        <p:nvSpPr>
          <p:cNvPr id="5" name="Прямоугольник 4"/>
          <p:cNvSpPr/>
          <p:nvPr/>
        </p:nvSpPr>
        <p:spPr>
          <a:xfrm>
            <a:off x="4427984" y="260648"/>
            <a:ext cx="4536504" cy="1477328"/>
          </a:xfrm>
          <a:prstGeom prst="rect">
            <a:avLst/>
          </a:prstGeom>
        </p:spPr>
        <p:txBody>
          <a:bodyPr wrap="square">
            <a:spAutoFit/>
          </a:bodyPr>
          <a:lstStyle/>
          <a:p>
            <a:r>
              <a:rPr lang="ru-RU" b="1" dirty="0" smtClean="0">
                <a:solidFill>
                  <a:srgbClr val="92D050"/>
                </a:solidFill>
                <a:latin typeface="Tahoma" panose="020B0604030504040204" pitchFamily="34" charset="0"/>
              </a:rPr>
              <a:t>Муниципальное бюджетное дошкольное образовательное учреждение «Детский сад №9 «Солнышко» города Аткарска Саратовской области</a:t>
            </a:r>
            <a:endParaRPr lang="en-US" b="1" dirty="0" smtClean="0">
              <a:solidFill>
                <a:srgbClr val="92D050"/>
              </a:solidFill>
              <a:latin typeface="Franklin Gothic Demi" pitchFamily="34" charset="0"/>
            </a:endParaRPr>
          </a:p>
        </p:txBody>
      </p:sp>
      <p:pic>
        <p:nvPicPr>
          <p:cNvPr id="6" name="Рисунок 1" descr="Описание: Solnishk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037" y="3430588"/>
            <a:ext cx="2484000" cy="21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2118">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p:txBody>
          <a:bodyPr/>
          <a:lstStyle/>
          <a:p>
            <a:pPr eaLnBrk="1" hangingPunct="1"/>
            <a:endParaRPr lang="ru-RU" dirty="0" smtClean="0"/>
          </a:p>
        </p:txBody>
      </p:sp>
      <p:sp>
        <p:nvSpPr>
          <p:cNvPr id="25602" name="Содержимое 2"/>
          <p:cNvSpPr>
            <a:spLocks noGrp="1"/>
          </p:cNvSpPr>
          <p:nvPr>
            <p:ph idx="4294967295"/>
          </p:nvPr>
        </p:nvSpPr>
        <p:spPr/>
        <p:txBody>
          <a:bodyPr/>
          <a:lstStyle/>
          <a:p>
            <a:pPr eaLnBrk="1" hangingPunct="1"/>
            <a:endParaRPr lang="ru-RU" dirty="0" smtClean="0"/>
          </a:p>
        </p:txBody>
      </p:sp>
      <p:pic>
        <p:nvPicPr>
          <p:cNvPr id="25603" name="Picture 4" descr="шаблон 2 в"/>
          <p:cNvPicPr>
            <a:picLocks noChangeAspect="1" noChangeArrowheads="1"/>
          </p:cNvPicPr>
          <p:nvPr/>
        </p:nvPicPr>
        <p:blipFill>
          <a:blip r:embed="rId3" cstate="screen"/>
          <a:srcRect/>
          <a:stretch>
            <a:fillRect/>
          </a:stretch>
        </p:blipFill>
        <p:spPr bwMode="auto">
          <a:xfrm>
            <a:off x="0" y="0"/>
            <a:ext cx="9144000" cy="7100888"/>
          </a:xfrm>
          <a:prstGeom prst="rect">
            <a:avLst/>
          </a:prstGeom>
          <a:noFill/>
          <a:ln w="9525">
            <a:noFill/>
            <a:miter lim="800000"/>
            <a:headEnd/>
            <a:tailEnd/>
          </a:ln>
        </p:spPr>
      </p:pic>
      <p:sp>
        <p:nvSpPr>
          <p:cNvPr id="25604" name="Прямоугольник 5"/>
          <p:cNvSpPr>
            <a:spLocks noChangeArrowheads="1"/>
          </p:cNvSpPr>
          <p:nvPr/>
        </p:nvSpPr>
        <p:spPr bwMode="auto">
          <a:xfrm>
            <a:off x="395288" y="1844675"/>
            <a:ext cx="1728787" cy="457200"/>
          </a:xfrm>
          <a:prstGeom prst="rect">
            <a:avLst/>
          </a:prstGeom>
          <a:noFill/>
          <a:ln w="9525">
            <a:noFill/>
            <a:miter lim="800000"/>
            <a:headEnd/>
            <a:tailEnd/>
          </a:ln>
        </p:spPr>
        <p:txBody>
          <a:bodyPr>
            <a:spAutoFit/>
          </a:bodyPr>
          <a:lstStyle/>
          <a:p>
            <a:pPr algn="ctr"/>
            <a:endParaRPr lang="ru-RU" sz="2400" dirty="0">
              <a:latin typeface="Calibri" pitchFamily="34" charset="0"/>
            </a:endParaRPr>
          </a:p>
        </p:txBody>
      </p:sp>
      <p:sp>
        <p:nvSpPr>
          <p:cNvPr id="2" name="Прямоугольник 1"/>
          <p:cNvSpPr/>
          <p:nvPr/>
        </p:nvSpPr>
        <p:spPr>
          <a:xfrm>
            <a:off x="6492312" y="6597352"/>
            <a:ext cx="2651688"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7" name="Прямоугольник 6"/>
          <p:cNvSpPr/>
          <p:nvPr/>
        </p:nvSpPr>
        <p:spPr>
          <a:xfrm>
            <a:off x="54234" y="1844824"/>
            <a:ext cx="9035551" cy="646331"/>
          </a:xfrm>
          <a:prstGeom prst="rect">
            <a:avLst/>
          </a:prstGeom>
          <a:noFill/>
        </p:spPr>
        <p:txBody>
          <a:bodyPr wrap="square" lIns="91440" tIns="45720" rIns="91440" bIns="45720">
            <a:spAutoFit/>
          </a:bodyPr>
          <a:lstStyle/>
          <a:p>
            <a:pPr algn="ctr"/>
            <a:r>
              <a:rPr lang="ru-RU" sz="36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rPr>
              <a:t>Позиция взрослых как участников проекта:</a:t>
            </a:r>
            <a:endParaRPr lang="ru-RU" sz="36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endParaRPr>
          </a:p>
        </p:txBody>
      </p:sp>
      <p:sp>
        <p:nvSpPr>
          <p:cNvPr id="9" name="TextBox 8"/>
          <p:cNvSpPr txBox="1"/>
          <p:nvPr/>
        </p:nvSpPr>
        <p:spPr>
          <a:xfrm>
            <a:off x="251520" y="2564904"/>
            <a:ext cx="8496944"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Blip>
                <a:blip r:embed="rId4"/>
              </a:buBlip>
            </a:pPr>
            <a:r>
              <a:rPr lang="ru-RU" b="1" i="1" dirty="0" smtClean="0">
                <a:latin typeface="Franklin Gothic Medium" pitchFamily="34" charset="0"/>
              </a:rPr>
              <a:t>Имеют равное с детьми право вносить идеи, касающиеся тем, содержания и видов деятельности;</a:t>
            </a:r>
          </a:p>
          <a:p>
            <a:endParaRPr lang="ru-RU" b="1" i="1" dirty="0" smtClean="0">
              <a:latin typeface="Franklin Gothic Medium" pitchFamily="34" charset="0"/>
            </a:endParaRPr>
          </a:p>
          <a:p>
            <a:pPr>
              <a:buBlip>
                <a:blip r:embed="rId4"/>
              </a:buBlip>
            </a:pPr>
            <a:endParaRPr lang="ru-RU" b="1" i="1" dirty="0" smtClean="0">
              <a:latin typeface="Franklin Gothic Medium" pitchFamily="34" charset="0"/>
            </a:endParaRPr>
          </a:p>
          <a:p>
            <a:pPr>
              <a:buBlip>
                <a:blip r:embed="rId4"/>
              </a:buBlip>
            </a:pPr>
            <a:r>
              <a:rPr lang="ru-RU" b="1" i="1" dirty="0" smtClean="0">
                <a:latin typeface="Franklin Gothic Medium" pitchFamily="34" charset="0"/>
              </a:rPr>
              <a:t> не претендуют на право единственно верного  источника знания, ограничиваясь статусом «ресурсной личности»</a:t>
            </a:r>
          </a:p>
          <a:p>
            <a:endParaRPr lang="ru-RU" b="1" i="1" dirty="0" smtClean="0">
              <a:latin typeface="Franklin Gothic Medium" pitchFamily="34" charset="0"/>
            </a:endParaRPr>
          </a:p>
          <a:p>
            <a:pPr>
              <a:buBlip>
                <a:blip r:embed="rId4"/>
              </a:buBlip>
            </a:pPr>
            <a:endParaRPr lang="ru-RU" b="1" i="1" dirty="0" smtClean="0">
              <a:latin typeface="Franklin Gothic Medium" pitchFamily="34" charset="0"/>
            </a:endParaRPr>
          </a:p>
          <a:p>
            <a:pPr>
              <a:buBlip>
                <a:blip r:embed="rId4"/>
              </a:buBlip>
            </a:pPr>
            <a:r>
              <a:rPr lang="ru-RU" b="1" i="1" dirty="0" smtClean="0">
                <a:latin typeface="Franklin Gothic Medium" pitchFamily="34" charset="0"/>
              </a:rPr>
              <a:t> предоставляют детям достаточную свободу для реализации их собственных потребностей, очерчивая её рамками принятой культуры и формируя понимание ответственности за свой выбор, действия и результаты</a:t>
            </a:r>
          </a:p>
          <a:p>
            <a:endParaRPr lang="ru-RU" dirty="0" smtClean="0"/>
          </a:p>
          <a:p>
            <a:endParaRPr lang="ru-RU" dirty="0" smtClean="0"/>
          </a:p>
        </p:txBody>
      </p:sp>
      <p:sp>
        <p:nvSpPr>
          <p:cNvPr id="11" name="Солнце 10"/>
          <p:cNvSpPr/>
          <p:nvPr/>
        </p:nvSpPr>
        <p:spPr>
          <a:xfrm>
            <a:off x="7596336" y="3284984"/>
            <a:ext cx="288032" cy="288032"/>
          </a:xfrm>
          <a:prstGeom prst="sun">
            <a:avLst>
              <a:gd name="adj"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олнце 11"/>
          <p:cNvSpPr/>
          <p:nvPr/>
        </p:nvSpPr>
        <p:spPr>
          <a:xfrm>
            <a:off x="4860032" y="3212976"/>
            <a:ext cx="288032" cy="28803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олнце 12"/>
          <p:cNvSpPr/>
          <p:nvPr/>
        </p:nvSpPr>
        <p:spPr>
          <a:xfrm>
            <a:off x="2483768" y="3284984"/>
            <a:ext cx="360040" cy="36004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олнце 13"/>
          <p:cNvSpPr/>
          <p:nvPr/>
        </p:nvSpPr>
        <p:spPr>
          <a:xfrm>
            <a:off x="5508104" y="4365104"/>
            <a:ext cx="288032" cy="28803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олнце 14"/>
          <p:cNvSpPr/>
          <p:nvPr/>
        </p:nvSpPr>
        <p:spPr>
          <a:xfrm>
            <a:off x="8028384" y="4365104"/>
            <a:ext cx="360040" cy="36004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олнце 15"/>
          <p:cNvSpPr/>
          <p:nvPr/>
        </p:nvSpPr>
        <p:spPr>
          <a:xfrm>
            <a:off x="1187624" y="4509120"/>
            <a:ext cx="360040" cy="288032"/>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олнце 16"/>
          <p:cNvSpPr/>
          <p:nvPr/>
        </p:nvSpPr>
        <p:spPr>
          <a:xfrm>
            <a:off x="6876256" y="5805264"/>
            <a:ext cx="360040" cy="36004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21452">
        <p14:doors dir="vert"/>
      </p:transition>
    </mc:Choice>
    <mc:Fallback xmlns="">
      <p:transition spd="slow" advTm="214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endParaRPr lang="ru-RU" dirty="0" smtClean="0"/>
          </a:p>
        </p:txBody>
      </p:sp>
      <p:sp>
        <p:nvSpPr>
          <p:cNvPr id="15362" name="Rectangle 3"/>
          <p:cNvSpPr>
            <a:spLocks noGrp="1"/>
          </p:cNvSpPr>
          <p:nvPr>
            <p:ph type="body" idx="1"/>
          </p:nvPr>
        </p:nvSpPr>
        <p:spPr/>
        <p:txBody>
          <a:bodyPr/>
          <a:lstStyle/>
          <a:p>
            <a:pPr eaLnBrk="1" hangingPunct="1"/>
            <a:endParaRPr lang="ru-RU" dirty="0" smtClean="0"/>
          </a:p>
        </p:txBody>
      </p:sp>
      <p:pic>
        <p:nvPicPr>
          <p:cNvPr id="15363" name="Picture 4" descr="шаблон 2 титульник"/>
          <p:cNvPicPr>
            <a:picLocks noChangeAspect="1" noChangeArrowheads="1"/>
          </p:cNvPicPr>
          <p:nvPr/>
        </p:nvPicPr>
        <p:blipFill>
          <a:blip r:embed="rId3" cstate="screen"/>
          <a:srcRect/>
          <a:stretch>
            <a:fillRect/>
          </a:stretch>
        </p:blipFill>
        <p:spPr bwMode="auto">
          <a:xfrm>
            <a:off x="8816" y="0"/>
            <a:ext cx="9144000" cy="6858000"/>
          </a:xfrm>
          <a:prstGeom prst="rect">
            <a:avLst/>
          </a:prstGeom>
          <a:noFill/>
          <a:ln w="9525">
            <a:noFill/>
            <a:miter lim="800000"/>
            <a:headEnd/>
            <a:tailEnd/>
          </a:ln>
        </p:spPr>
      </p:pic>
      <p:sp>
        <p:nvSpPr>
          <p:cNvPr id="2" name="Прямоугольник 1"/>
          <p:cNvSpPr/>
          <p:nvPr/>
        </p:nvSpPr>
        <p:spPr>
          <a:xfrm>
            <a:off x="6588224" y="6488668"/>
            <a:ext cx="2525332"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6" name="Прямоугольник 5"/>
          <p:cNvSpPr/>
          <p:nvPr/>
        </p:nvSpPr>
        <p:spPr>
          <a:xfrm>
            <a:off x="1331640" y="3068960"/>
            <a:ext cx="8136904" cy="800219"/>
          </a:xfrm>
          <a:prstGeom prst="rect">
            <a:avLst/>
          </a:prstGeom>
        </p:spPr>
        <p:txBody>
          <a:bodyPr wrap="square">
            <a:spAutoFit/>
          </a:bodyPr>
          <a:lstStyle/>
          <a:p>
            <a:r>
              <a:rPr lang="ru-RU" sz="32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ПРОЕКТ-это « Модель трёх вопросов»</a:t>
            </a:r>
          </a:p>
          <a:p>
            <a:r>
              <a:rPr lang="ru-RU" sz="1400" b="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endParaRPr lang="ru-RU" sz="1400" dirty="0"/>
          </a:p>
        </p:txBody>
      </p:sp>
      <p:pic>
        <p:nvPicPr>
          <p:cNvPr id="8" name="Picture 2" descr="http://bms.24open.ru/images/6f5464f09233bc2aee4358e13e4220df"/>
          <p:cNvPicPr>
            <a:picLocks noChangeAspect="1" noChangeArrowheads="1"/>
          </p:cNvPicPr>
          <p:nvPr/>
        </p:nvPicPr>
        <p:blipFill>
          <a:blip r:embed="rId4" cstate="screen"/>
          <a:srcRect/>
          <a:stretch>
            <a:fillRect/>
          </a:stretch>
        </p:blipFill>
        <p:spPr bwMode="auto">
          <a:xfrm>
            <a:off x="6444208" y="188640"/>
            <a:ext cx="2304256" cy="2304256"/>
          </a:xfrm>
          <a:prstGeom prst="ellipse">
            <a:avLst/>
          </a:prstGeom>
          <a:ln>
            <a:noFill/>
          </a:ln>
          <a:effectLst>
            <a:softEdge rad="112500"/>
          </a:effectLst>
        </p:spPr>
      </p:pic>
      <p:pic>
        <p:nvPicPr>
          <p:cNvPr id="16386" name="Picture 2" descr="https://crescerecreattivamente.files.wordpress.com/2013/11/hand-holding-a-soap-bubble.jpg"/>
          <p:cNvPicPr>
            <a:picLocks noChangeAspect="1" noChangeArrowheads="1"/>
          </p:cNvPicPr>
          <p:nvPr/>
        </p:nvPicPr>
        <p:blipFill>
          <a:blip r:embed="rId5" cstate="screen"/>
          <a:srcRect/>
          <a:stretch>
            <a:fillRect/>
          </a:stretch>
        </p:blipFill>
        <p:spPr bwMode="auto">
          <a:xfrm>
            <a:off x="7380312" y="3861048"/>
            <a:ext cx="1440160" cy="1080120"/>
          </a:xfrm>
          <a:prstGeom prst="rect">
            <a:avLst/>
          </a:prstGeom>
          <a:ln>
            <a:noFill/>
          </a:ln>
          <a:effectLst>
            <a:softEdge rad="112500"/>
          </a:effectLst>
        </p:spPr>
      </p:pic>
      <p:sp>
        <p:nvSpPr>
          <p:cNvPr id="11" name="Прямоугольник 10"/>
          <p:cNvSpPr/>
          <p:nvPr/>
        </p:nvSpPr>
        <p:spPr>
          <a:xfrm>
            <a:off x="2339752" y="3717032"/>
            <a:ext cx="3807774" cy="461665"/>
          </a:xfrm>
          <a:prstGeom prst="rect">
            <a:avLst/>
          </a:prstGeom>
          <a:noFill/>
        </p:spPr>
        <p:txBody>
          <a:bodyPr wrap="square" lIns="91440" tIns="45720" rIns="91440" bIns="45720">
            <a:spAutoFit/>
          </a:bodyPr>
          <a:lstStyle/>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ЧТО МЫ ЗНАЕМ О…?</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Прямоугольник 13"/>
          <p:cNvSpPr/>
          <p:nvPr/>
        </p:nvSpPr>
        <p:spPr>
          <a:xfrm>
            <a:off x="1475656" y="4725144"/>
            <a:ext cx="3770391" cy="400110"/>
          </a:xfrm>
          <a:prstGeom prst="rect">
            <a:avLst/>
          </a:prstGeom>
          <a:noFill/>
        </p:spPr>
        <p:txBody>
          <a:bodyPr wrap="square" lIns="91440" tIns="45720" rIns="91440" bIns="45720">
            <a:spAutoFit/>
          </a:bodyPr>
          <a:lstStyle/>
          <a:p>
            <a:pPr algn="ct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 ЧТО МЫ ХОТИМ УЗНАТЬ?</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6" name="TextBox 15"/>
          <p:cNvSpPr txBox="1"/>
          <p:nvPr/>
        </p:nvSpPr>
        <p:spPr>
          <a:xfrm>
            <a:off x="5364088" y="5157192"/>
            <a:ext cx="3096344" cy="369332"/>
          </a:xfrm>
          <a:prstGeom prst="rect">
            <a:avLst/>
          </a:prstGeom>
          <a:noFill/>
        </p:spPr>
        <p:txBody>
          <a:bodyPr wrap="square" rtlCol="0">
            <a:spAutoFit/>
          </a:bodyPr>
          <a:lstStyle/>
          <a:p>
            <a:endParaRPr lang="ru-RU" dirty="0"/>
          </a:p>
        </p:txBody>
      </p:sp>
      <p:sp>
        <p:nvSpPr>
          <p:cNvPr id="17" name="Прямоугольник 16"/>
          <p:cNvSpPr/>
          <p:nvPr/>
        </p:nvSpPr>
        <p:spPr>
          <a:xfrm>
            <a:off x="4716016" y="4869160"/>
            <a:ext cx="4030253" cy="707886"/>
          </a:xfrm>
          <a:prstGeom prst="rect">
            <a:avLst/>
          </a:prstGeom>
          <a:noFill/>
        </p:spPr>
        <p:txBody>
          <a:bodyPr wrap="square" lIns="91440" tIns="45720" rIns="91440" bIns="45720">
            <a:spAutoFit/>
          </a:bodyPr>
          <a:lstStyle/>
          <a:p>
            <a:pPr algn="ct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ЧТО НУЖНОЧТОБЫ УЗНАТЬ?</a:t>
            </a:r>
            <a:endParaRPr lang="ru-RU" sz="20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ustDataLst>
      <p:tags r:id="rId1"/>
    </p:custDataLst>
  </p:cSld>
  <p:clrMapOvr>
    <a:masterClrMapping/>
  </p:clrMapOvr>
  <p:transition spd="slow" advClick="0" advTm="10259">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800" decel="100000"/>
                                        <p:tgtEl>
                                          <p:spTgt spid="14"/>
                                        </p:tgtEl>
                                      </p:cBhvr>
                                    </p:animEffect>
                                    <p:anim calcmode="lin" valueType="num">
                                      <p:cBhvr>
                                        <p:cTn id="23" dur="800" decel="100000" fill="hold"/>
                                        <p:tgtEl>
                                          <p:spTgt spid="14"/>
                                        </p:tgtEl>
                                        <p:attrNameLst>
                                          <p:attrName>style.rotation</p:attrName>
                                        </p:attrNameLst>
                                      </p:cBhvr>
                                      <p:tavLst>
                                        <p:tav tm="0">
                                          <p:val>
                                            <p:fltVal val="-90"/>
                                          </p:val>
                                        </p:tav>
                                        <p:tav tm="100000">
                                          <p:val>
                                            <p:fltVal val="0"/>
                                          </p:val>
                                        </p:tav>
                                      </p:tavLst>
                                    </p:anim>
                                    <p:anim calcmode="lin" valueType="num">
                                      <p:cBhvr>
                                        <p:cTn id="24" dur="800" decel="100000" fill="hold"/>
                                        <p:tgtEl>
                                          <p:spTgt spid="14"/>
                                        </p:tgtEl>
                                        <p:attrNameLst>
                                          <p:attrName>ppt_x</p:attrName>
                                        </p:attrNameLst>
                                      </p:cBhvr>
                                      <p:tavLst>
                                        <p:tav tm="0">
                                          <p:val>
                                            <p:strVal val="#ppt_x+0.4"/>
                                          </p:val>
                                        </p:tav>
                                        <p:tav tm="100000">
                                          <p:val>
                                            <p:strVal val="#ppt_x-0.05"/>
                                          </p:val>
                                        </p:tav>
                                      </p:tavLst>
                                    </p:anim>
                                    <p:anim calcmode="lin" valueType="num">
                                      <p:cBhvr>
                                        <p:cTn id="25" dur="800" decel="100000" fill="hold"/>
                                        <p:tgtEl>
                                          <p:spTgt spid="1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16386"/>
                                        </p:tgtEl>
                                        <p:attrNameLst>
                                          <p:attrName>style.visibility</p:attrName>
                                        </p:attrNameLst>
                                      </p:cBhvr>
                                      <p:to>
                                        <p:strVal val="visible"/>
                                      </p:to>
                                    </p:set>
                                    <p:anim calcmode="lin" valueType="num">
                                      <p:cBhvr>
                                        <p:cTn id="42" dur="500" fill="hold"/>
                                        <p:tgtEl>
                                          <p:spTgt spid="16386"/>
                                        </p:tgtEl>
                                        <p:attrNameLst>
                                          <p:attrName>ppt_w</p:attrName>
                                        </p:attrNameLst>
                                      </p:cBhvr>
                                      <p:tavLst>
                                        <p:tav tm="0">
                                          <p:val>
                                            <p:fltVal val="0"/>
                                          </p:val>
                                        </p:tav>
                                        <p:tav tm="100000">
                                          <p:val>
                                            <p:strVal val="#ppt_w"/>
                                          </p:val>
                                        </p:tav>
                                      </p:tavLst>
                                    </p:anim>
                                    <p:anim calcmode="lin" valueType="num">
                                      <p:cBhvr>
                                        <p:cTn id="43" dur="500" fill="hold"/>
                                        <p:tgtEl>
                                          <p:spTgt spid="16386"/>
                                        </p:tgtEl>
                                        <p:attrNameLst>
                                          <p:attrName>ppt_h</p:attrName>
                                        </p:attrNameLst>
                                      </p:cBhvr>
                                      <p:tavLst>
                                        <p:tav tm="0">
                                          <p:val>
                                            <p:fltVal val="0"/>
                                          </p:val>
                                        </p:tav>
                                        <p:tav tm="100000">
                                          <p:val>
                                            <p:strVal val="#ppt_h"/>
                                          </p:val>
                                        </p:tav>
                                      </p:tavLst>
                                    </p:anim>
                                    <p:anim calcmode="lin" valueType="num">
                                      <p:cBhvr>
                                        <p:cTn id="44" dur="500" fill="hold"/>
                                        <p:tgtEl>
                                          <p:spTgt spid="16386"/>
                                        </p:tgtEl>
                                        <p:attrNameLst>
                                          <p:attrName>style.rotation</p:attrName>
                                        </p:attrNameLst>
                                      </p:cBhvr>
                                      <p:tavLst>
                                        <p:tav tm="0">
                                          <p:val>
                                            <p:fltVal val="360"/>
                                          </p:val>
                                        </p:tav>
                                        <p:tav tm="100000">
                                          <p:val>
                                            <p:fltVal val="0"/>
                                          </p:val>
                                        </p:tav>
                                      </p:tavLst>
                                    </p:anim>
                                    <p:animEffect transition="in" filter="fade">
                                      <p:cBhvr>
                                        <p:cTn id="4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eaLnBrk="1" hangingPunct="1"/>
            <a:endParaRPr lang="ru-RU" dirty="0" smtClean="0"/>
          </a:p>
        </p:txBody>
      </p:sp>
      <p:sp>
        <p:nvSpPr>
          <p:cNvPr id="26626" name="Rectangle 3"/>
          <p:cNvSpPr>
            <a:spLocks noGrp="1"/>
          </p:cNvSpPr>
          <p:nvPr>
            <p:ph type="body" idx="4294967295"/>
          </p:nvPr>
        </p:nvSpPr>
        <p:spPr/>
        <p:txBody>
          <a:bodyPr/>
          <a:lstStyle/>
          <a:p>
            <a:pPr eaLnBrk="1" hangingPunct="1"/>
            <a:endParaRPr lang="ru-RU" dirty="0" smtClean="0"/>
          </a:p>
        </p:txBody>
      </p:sp>
      <p:pic>
        <p:nvPicPr>
          <p:cNvPr id="26627" name="Picture 4" descr="шаблон 2 в"/>
          <p:cNvPicPr>
            <a:picLocks noChangeAspect="1" noChangeArrowheads="1"/>
          </p:cNvPicPr>
          <p:nvPr/>
        </p:nvPicPr>
        <p:blipFill>
          <a:blip r:embed="rId3" cstate="screen"/>
          <a:srcRect/>
          <a:stretch>
            <a:fillRect/>
          </a:stretch>
        </p:blipFill>
        <p:spPr bwMode="auto">
          <a:xfrm>
            <a:off x="-51762" y="-54248"/>
            <a:ext cx="9216330" cy="6912248"/>
          </a:xfrm>
          <a:prstGeom prst="rect">
            <a:avLst/>
          </a:prstGeom>
          <a:noFill/>
          <a:ln w="9525">
            <a:noFill/>
            <a:miter lim="800000"/>
            <a:headEnd/>
            <a:tailEnd/>
          </a:ln>
        </p:spPr>
      </p:pic>
      <p:sp>
        <p:nvSpPr>
          <p:cNvPr id="26628"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r>
              <a:rPr lang="ru-RU" b="1" dirty="0">
                <a:solidFill>
                  <a:srgbClr val="FFC000"/>
                </a:solidFill>
                <a:latin typeface="Comic Sans MS" pitchFamily="66" charset="0"/>
              </a:rPr>
              <a:t>.</a:t>
            </a:r>
          </a:p>
        </p:txBody>
      </p:sp>
      <p:sp>
        <p:nvSpPr>
          <p:cNvPr id="2" name="Прямоугольник 1"/>
          <p:cNvSpPr/>
          <p:nvPr/>
        </p:nvSpPr>
        <p:spPr>
          <a:xfrm>
            <a:off x="7705038" y="6488668"/>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7" name="Прямоугольник 6"/>
          <p:cNvSpPr/>
          <p:nvPr/>
        </p:nvSpPr>
        <p:spPr>
          <a:xfrm>
            <a:off x="2286000" y="2492896"/>
            <a:ext cx="4572000" cy="3477875"/>
          </a:xfrm>
          <a:prstGeom prst="rect">
            <a:avLst/>
          </a:prstGeom>
        </p:spPr>
        <p:txBody>
          <a:bodyPr wrap="square">
            <a:spAutoFit/>
          </a:bodyPr>
          <a:lstStyle/>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1 -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роблема;</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2 -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роектирование </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      (планирование);</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3 -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оиск информации;</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4 -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родукт;</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5 -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резентация.</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Шестое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 проекта- это его портфолио, папка, в которой собраны рабочие материалы, в том числе планы, отчеты, рисунки, схемы, карты, таблицы.</a:t>
            </a:r>
            <a:endParaRPr lang="ru-RU" sz="2000" dirty="0">
              <a:latin typeface="Franklin Gothic Medium" pitchFamily="34" charset="0"/>
              <a:cs typeface="Times New Roman" pitchFamily="18" charset="0"/>
            </a:endParaRPr>
          </a:p>
        </p:txBody>
      </p:sp>
      <p:sp>
        <p:nvSpPr>
          <p:cNvPr id="9" name="Прямоугольник 8"/>
          <p:cNvSpPr/>
          <p:nvPr/>
        </p:nvSpPr>
        <p:spPr>
          <a:xfrm>
            <a:off x="755576" y="1772816"/>
            <a:ext cx="6840759" cy="769441"/>
          </a:xfrm>
          <a:prstGeom prst="rect">
            <a:avLst/>
          </a:prstGeom>
          <a:noFill/>
        </p:spPr>
        <p:txBody>
          <a:bodyPr wrap="square" lIns="91440" tIns="45720" rIns="91440" bIns="45720">
            <a:spAutoFit/>
          </a:bodyPr>
          <a:lstStyle/>
          <a:p>
            <a:pPr algn="ctr"/>
            <a:r>
              <a:rPr lang="ru-RU"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rPr>
              <a:t>ПРОЕКТ – ЭТО 5 «П»</a:t>
            </a:r>
            <a:endParaRPr lang="ru-RU"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endParaRPr>
          </a:p>
        </p:txBody>
      </p:sp>
      <p:sp>
        <p:nvSpPr>
          <p:cNvPr id="10" name="TextBox 9"/>
          <p:cNvSpPr txBox="1"/>
          <p:nvPr/>
        </p:nvSpPr>
        <p:spPr>
          <a:xfrm>
            <a:off x="251520" y="0"/>
            <a:ext cx="5760640" cy="646331"/>
          </a:xfrm>
          <a:prstGeom prst="rect">
            <a:avLst/>
          </a:prstGeom>
          <a:noFill/>
        </p:spPr>
        <p:txBody>
          <a:bodyPr wrap="square" rtlCol="0">
            <a:spAutoFit/>
          </a:bodyPr>
          <a:lstStyle/>
          <a:p>
            <a:r>
              <a:rPr lang="ru-RU" b="1" i="1" dirty="0" smtClean="0">
                <a:solidFill>
                  <a:srgbClr val="C00000"/>
                </a:solidFill>
                <a:latin typeface="Monotype Corsiva" pitchFamily="66" charset="0"/>
              </a:rPr>
              <a:t>КАЖДЫЙ АВТОР ТРАКТУЕТ ПРОЕКТ ПО РАЗНОМУ, ПОЭТОМУ ОПРЕДЕЛЕНИЙ - МНОГО</a:t>
            </a:r>
            <a:endParaRPr lang="ru-RU" b="1" i="1" dirty="0">
              <a:solidFill>
                <a:srgbClr val="C00000"/>
              </a:solidFill>
              <a:latin typeface="Monotype Corsiva" pitchFamily="66" charset="0"/>
            </a:endParaRPr>
          </a:p>
        </p:txBody>
      </p:sp>
      <p:sp>
        <p:nvSpPr>
          <p:cNvPr id="11" name="TextBox 10"/>
          <p:cNvSpPr txBox="1"/>
          <p:nvPr/>
        </p:nvSpPr>
        <p:spPr>
          <a:xfrm>
            <a:off x="755576" y="2033464"/>
            <a:ext cx="489942" cy="4419872"/>
          </a:xfrm>
          <a:prstGeom prst="rect">
            <a:avLst/>
          </a:prstGeom>
        </p:spPr>
        <p:style>
          <a:lnRef idx="1">
            <a:schemeClr val="accent2"/>
          </a:lnRef>
          <a:fillRef idx="1003">
            <a:schemeClr val="lt2"/>
          </a:fillRef>
          <a:effectRef idx="1">
            <a:schemeClr val="accent2"/>
          </a:effectRef>
          <a:fontRef idx="minor">
            <a:schemeClr val="dk1"/>
          </a:fontRef>
        </p:style>
        <p:txBody>
          <a:bodyPr vert="wordArtVert" wrap="square" rtlCol="0">
            <a:spAutoFit/>
          </a:bodyPr>
          <a:lstStyle/>
          <a:p>
            <a:r>
              <a:rPr lang="ru-RU" b="1" dirty="0" smtClean="0">
                <a:solidFill>
                  <a:schemeClr val="accent2">
                    <a:lumMod val="50000"/>
                  </a:schemeClr>
                </a:solidFill>
                <a:latin typeface="Franklin Gothic Medium" pitchFamily="34" charset="0"/>
              </a:rPr>
              <a:t>ВОТ ЕЩЁ ОДНО</a:t>
            </a:r>
            <a:endParaRPr lang="ru-RU" b="1" dirty="0">
              <a:solidFill>
                <a:schemeClr val="accent2">
                  <a:lumMod val="50000"/>
                </a:schemeClr>
              </a:solidFill>
              <a:latin typeface="Franklin Gothic Medium" pitchFamily="34" charset="0"/>
            </a:endParaRPr>
          </a:p>
        </p:txBody>
      </p:sp>
      <p:cxnSp>
        <p:nvCxnSpPr>
          <p:cNvPr id="14" name="Прямая со стрелкой 13"/>
          <p:cNvCxnSpPr/>
          <p:nvPr/>
        </p:nvCxnSpPr>
        <p:spPr>
          <a:xfrm>
            <a:off x="1403648" y="2492896"/>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1475656" y="4725144"/>
            <a:ext cx="72008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1403648" y="400506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18851">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70" decel="100000"/>
                                        <p:tgtEl>
                                          <p:spTgt spid="11"/>
                                        </p:tgtEl>
                                      </p:cBhvr>
                                    </p:animEffect>
                                    <p:animScale>
                                      <p:cBhvr>
                                        <p:cTn id="13" dur="770" decel="100000"/>
                                        <p:tgtEl>
                                          <p:spTgt spid="11"/>
                                        </p:tgtEl>
                                      </p:cBhvr>
                                      <p:from x="10000" y="10000"/>
                                      <p:to x="200000" y="450000"/>
                                    </p:animScale>
                                    <p:animScale>
                                      <p:cBhvr>
                                        <p:cTn id="14" dur="1230" accel="100000" fill="hold">
                                          <p:stCondLst>
                                            <p:cond delay="770"/>
                                          </p:stCondLst>
                                        </p:cTn>
                                        <p:tgtEl>
                                          <p:spTgt spid="11"/>
                                        </p:tgtEl>
                                      </p:cBhvr>
                                      <p:from x="200000" y="450000"/>
                                      <p:to x="100000" y="100000"/>
                                    </p:animScale>
                                    <p:set>
                                      <p:cBhvr>
                                        <p:cTn id="15" dur="770" fill="hold"/>
                                        <p:tgtEl>
                                          <p:spTgt spid="11"/>
                                        </p:tgtEl>
                                        <p:attrNameLst>
                                          <p:attrName>ppt_x</p:attrName>
                                        </p:attrNameLst>
                                      </p:cBhvr>
                                      <p:to>
                                        <p:strVal val="(0.5)"/>
                                      </p:to>
                                    </p:set>
                                    <p:anim from="(0.5)" to="(#ppt_x)" calcmode="lin" valueType="num">
                                      <p:cBhvr>
                                        <p:cTn id="16" dur="1230" accel="100000" fill="hold">
                                          <p:stCondLst>
                                            <p:cond delay="770"/>
                                          </p:stCondLst>
                                        </p:cTn>
                                        <p:tgtEl>
                                          <p:spTgt spid="11"/>
                                        </p:tgtEl>
                                        <p:attrNameLst>
                                          <p:attrName>ppt_x</p:attrName>
                                        </p:attrNameLst>
                                      </p:cBhvr>
                                    </p:anim>
                                    <p:set>
                                      <p:cBhvr>
                                        <p:cTn id="17" dur="770" fill="hold"/>
                                        <p:tgtEl>
                                          <p:spTgt spid="11"/>
                                        </p:tgtEl>
                                        <p:attrNameLst>
                                          <p:attrName>ppt_y</p:attrName>
                                        </p:attrNameLst>
                                      </p:cBhvr>
                                      <p:to>
                                        <p:strVal val="(#ppt_y+0.4)"/>
                                      </p:to>
                                    </p:set>
                                    <p:anim from="(#ppt_y+0.4)" to="(#ppt_y)" calcmode="lin" valueType="num">
                                      <p:cBhvr>
                                        <p:cTn id="18" dur="1230" accel="100000" fill="hold">
                                          <p:stCondLst>
                                            <p:cond delay="770"/>
                                          </p:stCondLst>
                                        </p:cTn>
                                        <p:tgtEl>
                                          <p:spTgt spid="11"/>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70" decel="100000"/>
                                        <p:tgtEl>
                                          <p:spTgt spid="7"/>
                                        </p:tgtEl>
                                      </p:cBhvr>
                                    </p:animEffect>
                                    <p:animScale>
                                      <p:cBhvr>
                                        <p:cTn id="32" dur="770" decel="100000"/>
                                        <p:tgtEl>
                                          <p:spTgt spid="7"/>
                                        </p:tgtEl>
                                      </p:cBhvr>
                                      <p:from x="10000" y="10000"/>
                                      <p:to x="200000" y="450000"/>
                                    </p:animScale>
                                    <p:animScale>
                                      <p:cBhvr>
                                        <p:cTn id="33" dur="1230" accel="100000" fill="hold">
                                          <p:stCondLst>
                                            <p:cond delay="770"/>
                                          </p:stCondLst>
                                        </p:cTn>
                                        <p:tgtEl>
                                          <p:spTgt spid="7"/>
                                        </p:tgtEl>
                                      </p:cBhvr>
                                      <p:from x="200000" y="450000"/>
                                      <p:to x="100000" y="100000"/>
                                    </p:animScale>
                                    <p:set>
                                      <p:cBhvr>
                                        <p:cTn id="34" dur="770" fill="hold"/>
                                        <p:tgtEl>
                                          <p:spTgt spid="7"/>
                                        </p:tgtEl>
                                        <p:attrNameLst>
                                          <p:attrName>ppt_x</p:attrName>
                                        </p:attrNameLst>
                                      </p:cBhvr>
                                      <p:to>
                                        <p:strVal val="(0.5)"/>
                                      </p:to>
                                    </p:set>
                                    <p:anim from="(0.5)" to="(#ppt_x)" calcmode="lin" valueType="num">
                                      <p:cBhvr>
                                        <p:cTn id="35" dur="1230" accel="100000" fill="hold">
                                          <p:stCondLst>
                                            <p:cond delay="770"/>
                                          </p:stCondLst>
                                        </p:cTn>
                                        <p:tgtEl>
                                          <p:spTgt spid="7"/>
                                        </p:tgtEl>
                                        <p:attrNameLst>
                                          <p:attrName>ppt_x</p:attrName>
                                        </p:attrNameLst>
                                      </p:cBhvr>
                                    </p:anim>
                                    <p:set>
                                      <p:cBhvr>
                                        <p:cTn id="36" dur="770" fill="hold"/>
                                        <p:tgtEl>
                                          <p:spTgt spid="7"/>
                                        </p:tgtEl>
                                        <p:attrNameLst>
                                          <p:attrName>ppt_y</p:attrName>
                                        </p:attrNameLst>
                                      </p:cBhvr>
                                      <p:to>
                                        <p:strVal val="(#ppt_y+0.4)"/>
                                      </p:to>
                                    </p:set>
                                    <p:anim from="(#ppt_y+0.4)" to="(#ppt_y)" calcmode="lin" valueType="num">
                                      <p:cBhvr>
                                        <p:cTn id="37"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ru-RU" dirty="0" smtClean="0"/>
          </a:p>
        </p:txBody>
      </p:sp>
      <p:sp>
        <p:nvSpPr>
          <p:cNvPr id="24578" name="Содержимое 2"/>
          <p:cNvSpPr>
            <a:spLocks noGrp="1"/>
          </p:cNvSpPr>
          <p:nvPr>
            <p:ph idx="1"/>
          </p:nvPr>
        </p:nvSpPr>
        <p:spPr/>
        <p:txBody>
          <a:bodyPr/>
          <a:lstStyle/>
          <a:p>
            <a:pPr eaLnBrk="1" hangingPunct="1"/>
            <a:endParaRPr lang="ru-RU" dirty="0" smtClean="0"/>
          </a:p>
        </p:txBody>
      </p:sp>
      <p:pic>
        <p:nvPicPr>
          <p:cNvPr id="24579" name="Picture 4" descr="шаблон 2 в"/>
          <p:cNvPicPr>
            <a:picLocks noChangeAspect="1" noChangeArrowheads="1"/>
          </p:cNvPicPr>
          <p:nvPr/>
        </p:nvPicPr>
        <p:blipFill>
          <a:blip r:embed="rId3" cstate="screen"/>
          <a:srcRect/>
          <a:stretch>
            <a:fillRect/>
          </a:stretch>
        </p:blipFill>
        <p:spPr bwMode="auto">
          <a:xfrm>
            <a:off x="0" y="-121444"/>
            <a:ext cx="9144000" cy="6979444"/>
          </a:xfrm>
          <a:prstGeom prst="rect">
            <a:avLst/>
          </a:prstGeom>
          <a:noFill/>
          <a:ln w="9525">
            <a:noFill/>
            <a:miter lim="800000"/>
            <a:headEnd/>
            <a:tailEnd/>
          </a:ln>
        </p:spPr>
      </p:pic>
      <p:sp>
        <p:nvSpPr>
          <p:cNvPr id="2" name="Прямоугольник 1"/>
          <p:cNvSpPr/>
          <p:nvPr/>
        </p:nvSpPr>
        <p:spPr>
          <a:xfrm>
            <a:off x="7648873" y="6473428"/>
            <a:ext cx="338554"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7" name="Прямоугольник 6"/>
          <p:cNvSpPr/>
          <p:nvPr/>
        </p:nvSpPr>
        <p:spPr>
          <a:xfrm>
            <a:off x="899592" y="2708920"/>
            <a:ext cx="7128792"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514350" indent="-514350">
              <a:buBlip>
                <a:blip r:embed="rId4"/>
              </a:buBlip>
            </a:pPr>
            <a:r>
              <a:rPr lang="ru-RU" sz="3200" b="1" u="sng" dirty="0" smtClean="0">
                <a:solidFill>
                  <a:srgbClr val="7030A0"/>
                </a:solidFill>
                <a:latin typeface="Monotype Corsiva" pitchFamily="66" charset="0"/>
              </a:rPr>
              <a:t>Поисковый: </a:t>
            </a:r>
            <a:r>
              <a:rPr lang="ru-RU" sz="2800" b="1" dirty="0" smtClean="0">
                <a:latin typeface="Monotype Corsiva" pitchFamily="66" charset="0"/>
              </a:rPr>
              <a:t>определение темы проекта.</a:t>
            </a:r>
          </a:p>
          <a:p>
            <a:pPr marL="514350" indent="-514350">
              <a:buBlip>
                <a:blip r:embed="rId4"/>
              </a:buBlip>
            </a:pPr>
            <a:r>
              <a:rPr lang="ru-RU" sz="3200" b="1" u="sng" dirty="0" smtClean="0">
                <a:solidFill>
                  <a:srgbClr val="7030A0"/>
                </a:solidFill>
                <a:latin typeface="Monotype Corsiva" pitchFamily="66" charset="0"/>
              </a:rPr>
              <a:t>Аналитический: </a:t>
            </a:r>
            <a:r>
              <a:rPr lang="ru-RU" sz="2800" b="1" dirty="0" smtClean="0">
                <a:latin typeface="Monotype Corsiva" pitchFamily="66" charset="0"/>
              </a:rPr>
              <a:t>постановка цели проекта, определение задач, подготовительный  этап.</a:t>
            </a:r>
          </a:p>
          <a:p>
            <a:pPr marL="514350" indent="-514350">
              <a:buBlip>
                <a:blip r:embed="rId4"/>
              </a:buBlip>
            </a:pPr>
            <a:r>
              <a:rPr lang="ru-RU" sz="3200" b="1" u="sng" dirty="0" smtClean="0">
                <a:solidFill>
                  <a:srgbClr val="7030A0"/>
                </a:solidFill>
                <a:latin typeface="Monotype Corsiva" pitchFamily="66" charset="0"/>
              </a:rPr>
              <a:t>Практический: </a:t>
            </a:r>
            <a:r>
              <a:rPr lang="ru-RU" sz="2800" b="1" dirty="0" smtClean="0">
                <a:latin typeface="Monotype Corsiva" pitchFamily="66" charset="0"/>
              </a:rPr>
              <a:t>основной этап (работа с детьми, родителями, оснащение предметно-развивающей среды).</a:t>
            </a:r>
          </a:p>
          <a:p>
            <a:pPr marL="514350" indent="-514350">
              <a:buBlip>
                <a:blip r:embed="rId4"/>
              </a:buBlip>
            </a:pPr>
            <a:r>
              <a:rPr lang="ru-RU" sz="3200" b="1" u="sng" dirty="0" smtClean="0">
                <a:solidFill>
                  <a:srgbClr val="7030A0"/>
                </a:solidFill>
                <a:latin typeface="Monotype Corsiva" pitchFamily="66" charset="0"/>
              </a:rPr>
              <a:t>Контрольный: </a:t>
            </a:r>
            <a:r>
              <a:rPr lang="ru-RU" sz="2800" b="1" dirty="0" smtClean="0">
                <a:latin typeface="Monotype Corsiva" pitchFamily="66" charset="0"/>
              </a:rPr>
              <a:t>результат, продукт деятельности.</a:t>
            </a:r>
            <a:endParaRPr lang="ru-RU" sz="2800" b="1" dirty="0">
              <a:latin typeface="Monotype Corsiva" pitchFamily="66" charset="0"/>
            </a:endParaRPr>
          </a:p>
        </p:txBody>
      </p:sp>
      <p:sp>
        <p:nvSpPr>
          <p:cNvPr id="8" name="Прямоугольник 7"/>
          <p:cNvSpPr/>
          <p:nvPr/>
        </p:nvSpPr>
        <p:spPr>
          <a:xfrm>
            <a:off x="-456684" y="1772816"/>
            <a:ext cx="10057369" cy="830997"/>
          </a:xfrm>
          <a:prstGeom prst="rect">
            <a:avLst/>
          </a:prstGeom>
          <a:noFill/>
        </p:spPr>
        <p:txBody>
          <a:bodyPr wrap="square" lIns="91440" tIns="45720" rIns="91440" bIns="45720">
            <a:spAutoFit/>
          </a:bodyPr>
          <a:lstStyle/>
          <a:p>
            <a:pPr algn="ctr"/>
            <a:r>
              <a:rPr lang="ru-RU"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rPr>
              <a:t>Этапы работы над проектом</a:t>
            </a:r>
            <a:endParaRPr lang="ru-RU"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Tm="13919">
        <p14:vortex dir="r"/>
      </p:transition>
    </mc:Choice>
    <mc:Fallback xmlns="">
      <p:transition spd="slow" advTm="139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4" name="Объект 3"/>
          <p:cNvSpPr>
            <a:spLocks noGrp="1"/>
          </p:cNvSpPr>
          <p:nvPr>
            <p:ph sz="half" idx="1"/>
          </p:nvPr>
        </p:nvSpPr>
        <p:spPr/>
        <p:txBody>
          <a:bodyPr/>
          <a:lstStyle/>
          <a:p>
            <a:endParaRPr lang="ru-RU"/>
          </a:p>
        </p:txBody>
      </p:sp>
      <p:sp>
        <p:nvSpPr>
          <p:cNvPr id="9" name="Объект 8"/>
          <p:cNvSpPr>
            <a:spLocks noGrp="1"/>
          </p:cNvSpPr>
          <p:nvPr>
            <p:ph sz="half" idx="2"/>
          </p:nvPr>
        </p:nvSpPr>
        <p:spPr/>
        <p:txBody>
          <a:bodyPr/>
          <a:lstStyle/>
          <a:p>
            <a:endParaRPr lang="ru-RU"/>
          </a:p>
        </p:txBody>
      </p:sp>
      <p:pic>
        <p:nvPicPr>
          <p:cNvPr id="36867" name="Picture 4" descr="шаблон 2 в"/>
          <p:cNvPicPr>
            <a:picLocks noChangeAspect="1" noChangeArrowheads="1"/>
          </p:cNvPicPr>
          <p:nvPr/>
        </p:nvPicPr>
        <p:blipFill>
          <a:blip r:embed="rId4" cstate="screen"/>
          <a:srcRect/>
          <a:stretch>
            <a:fillRect/>
          </a:stretch>
        </p:blipFill>
        <p:spPr bwMode="auto">
          <a:xfrm>
            <a:off x="0" y="-1107838"/>
            <a:ext cx="9144000" cy="8065229"/>
          </a:xfrm>
          <a:prstGeom prst="rect">
            <a:avLst/>
          </a:prstGeom>
          <a:noFill/>
          <a:ln w="9525">
            <a:noFill/>
            <a:miter lim="800000"/>
            <a:headEnd/>
            <a:tailEnd/>
          </a:ln>
        </p:spPr>
      </p:pic>
      <p:sp>
        <p:nvSpPr>
          <p:cNvPr id="36868" name="Прямоугольник 5"/>
          <p:cNvSpPr>
            <a:spLocks noChangeArrowheads="1"/>
          </p:cNvSpPr>
          <p:nvPr/>
        </p:nvSpPr>
        <p:spPr bwMode="auto">
          <a:xfrm>
            <a:off x="395288" y="1844675"/>
            <a:ext cx="1728787" cy="457200"/>
          </a:xfrm>
          <a:prstGeom prst="rect">
            <a:avLst/>
          </a:prstGeom>
          <a:noFill/>
          <a:ln w="9525">
            <a:noFill/>
            <a:miter lim="800000"/>
            <a:headEnd/>
            <a:tailEnd/>
          </a:ln>
        </p:spPr>
        <p:txBody>
          <a:bodyPr>
            <a:spAutoFit/>
          </a:bodyPr>
          <a:lstStyle/>
          <a:p>
            <a:pPr algn="ctr"/>
            <a:endParaRPr lang="ru-RU" sz="2400">
              <a:latin typeface="Calibri" pitchFamily="34" charset="0"/>
            </a:endParaRPr>
          </a:p>
        </p:txBody>
      </p:sp>
      <p:sp>
        <p:nvSpPr>
          <p:cNvPr id="2" name="Прямоугольник 1"/>
          <p:cNvSpPr/>
          <p:nvPr/>
        </p:nvSpPr>
        <p:spPr>
          <a:xfrm>
            <a:off x="7410394" y="6405447"/>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5" name="Прямоугольник 4"/>
          <p:cNvSpPr/>
          <p:nvPr/>
        </p:nvSpPr>
        <p:spPr>
          <a:xfrm>
            <a:off x="4716016" y="2073275"/>
            <a:ext cx="184731" cy="369332"/>
          </a:xfrm>
          <a:prstGeom prst="rect">
            <a:avLst/>
          </a:prstGeom>
        </p:spPr>
        <p:txBody>
          <a:bodyPr wrap="none">
            <a:spAutoFit/>
          </a:bodyPr>
          <a:lstStyle/>
          <a:p>
            <a:endParaRPr lang="ru-RU"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1140169025"/>
              </p:ext>
            </p:extLst>
          </p:nvPr>
        </p:nvGraphicFramePr>
        <p:xfrm>
          <a:off x="270674" y="1844675"/>
          <a:ext cx="4038600" cy="2438400"/>
        </p:xfrm>
        <a:graphic>
          <a:graphicData uri="http://schemas.openxmlformats.org/presentationml/2006/ole">
            <mc:AlternateContent xmlns:mc="http://schemas.openxmlformats.org/markup-compatibility/2006">
              <mc:Choice xmlns:v="urn:schemas-microsoft-com:vml" Requires="v">
                <p:oleObj spid="_x0000_s2070" name="Диаграмма" r:id="rId6" imgW="5886357" imgH="2419383" progId="Excel.Chart.8">
                  <p:embed/>
                </p:oleObj>
              </mc:Choice>
              <mc:Fallback>
                <p:oleObj name="Диаграмма" r:id="rId6" imgW="5886357" imgH="2419383" progId="Excel.Char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674" y="1844675"/>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2649900450"/>
              </p:ext>
            </p:extLst>
          </p:nvPr>
        </p:nvGraphicFramePr>
        <p:xfrm>
          <a:off x="4657420" y="2073275"/>
          <a:ext cx="4038600" cy="2193925"/>
        </p:xfrm>
        <a:graphic>
          <a:graphicData uri="http://schemas.openxmlformats.org/presentationml/2006/ole">
            <mc:AlternateContent xmlns:mc="http://schemas.openxmlformats.org/markup-compatibility/2006">
              <mc:Choice xmlns:v="urn:schemas-microsoft-com:vml" Requires="v">
                <p:oleObj spid="_x0000_s2071" name="Диаграмма" r:id="rId9" imgW="5886357" imgH="2419383" progId="Excel.Chart.8">
                  <p:embed/>
                </p:oleObj>
              </mc:Choice>
              <mc:Fallback>
                <p:oleObj name="Диаграмма" r:id="rId9" imgW="5886357" imgH="2419383" progId="Excel.Chart.8">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7420" y="2073275"/>
                        <a:ext cx="40386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Прямоугольник 7"/>
          <p:cNvSpPr/>
          <p:nvPr/>
        </p:nvSpPr>
        <p:spPr>
          <a:xfrm>
            <a:off x="4572000" y="1660009"/>
            <a:ext cx="4318298" cy="369332"/>
          </a:xfrm>
          <a:prstGeom prst="rect">
            <a:avLst/>
          </a:prstGeom>
        </p:spPr>
        <p:txBody>
          <a:bodyPr wrap="none">
            <a:spAutoFit/>
          </a:bodyPr>
          <a:lstStyle/>
          <a:p>
            <a:r>
              <a:rPr lang="ru-RU" b="1" i="1" dirty="0"/>
              <a:t>2 </a:t>
            </a:r>
            <a:r>
              <a:rPr lang="ru-RU" b="1" i="1" dirty="0" smtClean="0"/>
              <a:t> младшая группа 2015-2016 </a:t>
            </a:r>
            <a:r>
              <a:rPr lang="ru-RU" b="1" i="1" dirty="0" err="1" smtClean="0"/>
              <a:t>уч.год</a:t>
            </a:r>
            <a:endParaRPr lang="ru-RU" dirty="0"/>
          </a:p>
        </p:txBody>
      </p:sp>
      <p:sp>
        <p:nvSpPr>
          <p:cNvPr id="11" name="Прямоугольник 10"/>
          <p:cNvSpPr/>
          <p:nvPr/>
        </p:nvSpPr>
        <p:spPr>
          <a:xfrm>
            <a:off x="4441195" y="3244334"/>
            <a:ext cx="261610" cy="369332"/>
          </a:xfrm>
          <a:prstGeom prst="rect">
            <a:avLst/>
          </a:prstGeom>
        </p:spPr>
        <p:txBody>
          <a:bodyPr wrap="none">
            <a:spAutoFit/>
          </a:bodyPr>
          <a:lstStyle/>
          <a:p>
            <a:r>
              <a:rPr lang="ru-RU" dirty="0"/>
              <a:t>-</a:t>
            </a:r>
          </a:p>
        </p:txBody>
      </p:sp>
      <p:sp>
        <p:nvSpPr>
          <p:cNvPr id="12" name="Прямоугольник 11"/>
          <p:cNvSpPr/>
          <p:nvPr/>
        </p:nvSpPr>
        <p:spPr>
          <a:xfrm>
            <a:off x="4441195" y="3244334"/>
            <a:ext cx="261610" cy="369332"/>
          </a:xfrm>
          <a:prstGeom prst="rect">
            <a:avLst/>
          </a:prstGeom>
        </p:spPr>
        <p:txBody>
          <a:bodyPr wrap="none">
            <a:spAutoFit/>
          </a:bodyPr>
          <a:lstStyle/>
          <a:p>
            <a:r>
              <a:rPr lang="ru-RU" dirty="0"/>
              <a:t>-</a:t>
            </a:r>
          </a:p>
        </p:txBody>
      </p:sp>
      <p:sp>
        <p:nvSpPr>
          <p:cNvPr id="13" name="Прямоугольник 12"/>
          <p:cNvSpPr/>
          <p:nvPr/>
        </p:nvSpPr>
        <p:spPr>
          <a:xfrm>
            <a:off x="2286000" y="2136339"/>
            <a:ext cx="4572000" cy="4801314"/>
          </a:xfrm>
          <a:prstGeom prst="rect">
            <a:avLst/>
          </a:prstGeom>
        </p:spPr>
        <p:txBody>
          <a:bodyPr>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dirty="0" smtClean="0"/>
              <a:t>Проект </a:t>
            </a:r>
            <a:r>
              <a:rPr lang="ru-RU" dirty="0"/>
              <a:t>по художественно-эстетическому развитию                                                     «Зимняя сказка»</a:t>
            </a:r>
          </a:p>
          <a:p>
            <a:r>
              <a:rPr lang="ru-RU" dirty="0"/>
              <a:t> - Проект по познавательному развитию                                                                                              « Вода-волшебница»</a:t>
            </a:r>
          </a:p>
          <a:p>
            <a:r>
              <a:rPr lang="ru-RU" dirty="0"/>
              <a:t> -Проект по экологическому развитию                                                                                      «Цветы для детского сада</a:t>
            </a:r>
          </a:p>
          <a:p>
            <a:r>
              <a:rPr lang="ru-RU" dirty="0"/>
              <a:t> - Проект по речевому развитию          «Эти прелестные сказки»                                                                                    </a:t>
            </a:r>
            <a:endParaRPr lang="ru-RU" dirty="0"/>
          </a:p>
        </p:txBody>
      </p:sp>
    </p:spTree>
    <p:custDataLst>
      <p:tags r:id="rId2"/>
    </p:custDataLst>
    <p:extLst>
      <p:ext uri="{BB962C8B-B14F-4D97-AF65-F5344CB8AC3E}">
        <p14:creationId xmlns:p14="http://schemas.microsoft.com/office/powerpoint/2010/main" val="1833813462"/>
      </p:ext>
    </p:extLst>
  </p:cSld>
  <p:clrMapOvr>
    <a:masterClrMapping/>
  </p:clrMapOvr>
  <mc:AlternateContent xmlns:mc="http://schemas.openxmlformats.org/markup-compatibility/2006" xmlns:p14="http://schemas.microsoft.com/office/powerpoint/2010/main">
    <mc:Choice Requires="p14">
      <p:transition spd="slow" p14:dur="2000" advTm="17474"/>
    </mc:Choice>
    <mc:Fallback xmlns="">
      <p:transition spd="slow" advTm="1747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p:txBody>
          <a:bodyPr/>
          <a:lstStyle/>
          <a:p>
            <a:pPr eaLnBrk="1" hangingPunct="1"/>
            <a:endParaRPr lang="ru-RU" smtClean="0"/>
          </a:p>
        </p:txBody>
      </p:sp>
      <p:sp>
        <p:nvSpPr>
          <p:cNvPr id="38914" name="Rectangle 3"/>
          <p:cNvSpPr>
            <a:spLocks noGrp="1"/>
          </p:cNvSpPr>
          <p:nvPr>
            <p:ph type="body" idx="4294967295"/>
          </p:nvPr>
        </p:nvSpPr>
        <p:spPr/>
        <p:txBody>
          <a:bodyPr/>
          <a:lstStyle/>
          <a:p>
            <a:pPr eaLnBrk="1" hangingPunct="1"/>
            <a:endParaRPr lang="ru-RU" smtClean="0"/>
          </a:p>
        </p:txBody>
      </p:sp>
      <p:pic>
        <p:nvPicPr>
          <p:cNvPr id="38915"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482402" y="6326189"/>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pic>
        <p:nvPicPr>
          <p:cNvPr id="7" name="Рисунок 6" descr="F:\DCIM\146___01\IMG_739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04864"/>
            <a:ext cx="2519804" cy="2088232"/>
          </a:xfrm>
          <a:prstGeom prst="rect">
            <a:avLst/>
          </a:prstGeom>
          <a:noFill/>
          <a:ln>
            <a:noFill/>
          </a:ln>
        </p:spPr>
      </p:pic>
      <p:pic>
        <p:nvPicPr>
          <p:cNvPr id="8" name="Рисунок 7" descr="C:\Users\Елена\Desktop\Фото\Новая папка\103_PANA\P103073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8622" y="2204865"/>
            <a:ext cx="2376264" cy="2088232"/>
          </a:xfrm>
          <a:prstGeom prst="rect">
            <a:avLst/>
          </a:prstGeom>
          <a:noFill/>
          <a:ln>
            <a:noFill/>
          </a:ln>
        </p:spPr>
      </p:pic>
      <p:pic>
        <p:nvPicPr>
          <p:cNvPr id="12" name="Рисунок 11" descr="C:\Users\Елена\Desktop\Фото\Новая папка\103_PANA\P103073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493" y="2204864"/>
            <a:ext cx="3096343" cy="2088232"/>
          </a:xfrm>
          <a:prstGeom prst="rect">
            <a:avLst/>
          </a:prstGeom>
          <a:noFill/>
          <a:ln>
            <a:noFill/>
          </a:ln>
        </p:spPr>
      </p:pic>
      <p:pic>
        <p:nvPicPr>
          <p:cNvPr id="13" name="Рисунок 12" descr="F:\DCIM\146___01\IMG_739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059" y="4422623"/>
            <a:ext cx="2519804" cy="2088232"/>
          </a:xfrm>
          <a:prstGeom prst="rect">
            <a:avLst/>
          </a:prstGeom>
          <a:noFill/>
          <a:ln>
            <a:noFill/>
          </a:ln>
        </p:spPr>
      </p:pic>
      <p:pic>
        <p:nvPicPr>
          <p:cNvPr id="14" name="Рисунок 13" descr="C:\Users\Елена\Desktop\Фото\Новая папка\103_PANA\P103068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9222" y="2204865"/>
            <a:ext cx="2772000" cy="2056540"/>
          </a:xfrm>
          <a:prstGeom prst="rect">
            <a:avLst/>
          </a:prstGeom>
          <a:noFill/>
          <a:ln>
            <a:noFill/>
          </a:ln>
        </p:spPr>
      </p:pic>
      <p:pic>
        <p:nvPicPr>
          <p:cNvPr id="15" name="Рисунок 14" descr="C:\Users\Елена\Desktop\Фото\101_PANA\P1010234.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492" y="4422623"/>
            <a:ext cx="3096343" cy="2088233"/>
          </a:xfrm>
          <a:prstGeom prst="rect">
            <a:avLst/>
          </a:prstGeom>
          <a:noFill/>
          <a:ln>
            <a:noFill/>
          </a:ln>
        </p:spPr>
      </p:pic>
      <p:pic>
        <p:nvPicPr>
          <p:cNvPr id="16" name="Рисунок 15" descr="C:\Users\Елена\Desktop\Фото\P1040104.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7905" y="4422624"/>
            <a:ext cx="2196982" cy="2088232"/>
          </a:xfrm>
          <a:prstGeom prst="rect">
            <a:avLst/>
          </a:prstGeom>
          <a:noFill/>
          <a:ln>
            <a:noFill/>
          </a:ln>
        </p:spPr>
      </p:pic>
    </p:spTree>
    <p:custDataLst>
      <p:tags r:id="rId1"/>
    </p:custDataLst>
  </p:cSld>
  <p:clrMapOvr>
    <a:masterClrMapping/>
  </p:clrMapOvr>
  <p:transition spd="slow" advTm="19168">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idx="4294967295"/>
          </p:nvPr>
        </p:nvSpPr>
        <p:spPr/>
        <p:txBody>
          <a:bodyPr/>
          <a:lstStyle/>
          <a:p>
            <a:pPr eaLnBrk="1" hangingPunct="1"/>
            <a:endParaRPr lang="ru-RU" smtClean="0"/>
          </a:p>
        </p:txBody>
      </p:sp>
      <p:sp>
        <p:nvSpPr>
          <p:cNvPr id="36866" name="Содержимое 2"/>
          <p:cNvSpPr>
            <a:spLocks noGrp="1"/>
          </p:cNvSpPr>
          <p:nvPr>
            <p:ph idx="4294967295"/>
          </p:nvPr>
        </p:nvSpPr>
        <p:spPr/>
        <p:txBody>
          <a:bodyPr/>
          <a:lstStyle/>
          <a:p>
            <a:pPr eaLnBrk="1" hangingPunct="1"/>
            <a:endParaRPr lang="ru-RU" smtClean="0"/>
          </a:p>
        </p:txBody>
      </p:sp>
      <p:pic>
        <p:nvPicPr>
          <p:cNvPr id="36867" name="Picture 4" descr="шаблон 2 в"/>
          <p:cNvPicPr>
            <a:picLocks noChangeAspect="1" noChangeArrowheads="1"/>
          </p:cNvPicPr>
          <p:nvPr/>
        </p:nvPicPr>
        <p:blipFill>
          <a:blip r:embed="rId3" cstate="screen"/>
          <a:srcRect/>
          <a:stretch>
            <a:fillRect/>
          </a:stretch>
        </p:blipFill>
        <p:spPr bwMode="auto">
          <a:xfrm>
            <a:off x="-108012" y="-326766"/>
            <a:ext cx="9252012" cy="7184766"/>
          </a:xfrm>
          <a:prstGeom prst="rect">
            <a:avLst/>
          </a:prstGeom>
          <a:noFill/>
          <a:ln w="9525">
            <a:noFill/>
            <a:miter lim="800000"/>
            <a:headEnd/>
            <a:tailEnd/>
          </a:ln>
        </p:spPr>
      </p:pic>
      <p:sp>
        <p:nvSpPr>
          <p:cNvPr id="36868" name="Прямоугольник 5"/>
          <p:cNvSpPr>
            <a:spLocks noChangeArrowheads="1"/>
          </p:cNvSpPr>
          <p:nvPr/>
        </p:nvSpPr>
        <p:spPr bwMode="auto">
          <a:xfrm>
            <a:off x="395288" y="1844675"/>
            <a:ext cx="1728787" cy="457200"/>
          </a:xfrm>
          <a:prstGeom prst="rect">
            <a:avLst/>
          </a:prstGeom>
          <a:noFill/>
          <a:ln w="9525">
            <a:noFill/>
            <a:miter lim="800000"/>
            <a:headEnd/>
            <a:tailEnd/>
          </a:ln>
        </p:spPr>
        <p:txBody>
          <a:bodyPr>
            <a:spAutoFit/>
          </a:bodyPr>
          <a:lstStyle/>
          <a:p>
            <a:pPr algn="ctr"/>
            <a:endParaRPr lang="ru-RU" sz="2400">
              <a:latin typeface="Calibri" pitchFamily="34" charset="0"/>
            </a:endParaRPr>
          </a:p>
        </p:txBody>
      </p:sp>
      <p:sp>
        <p:nvSpPr>
          <p:cNvPr id="2" name="Прямоугольник 1"/>
          <p:cNvSpPr/>
          <p:nvPr/>
        </p:nvSpPr>
        <p:spPr>
          <a:xfrm>
            <a:off x="7410394" y="6405447"/>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5" name="Прямоугольник 4"/>
          <p:cNvSpPr/>
          <p:nvPr/>
        </p:nvSpPr>
        <p:spPr>
          <a:xfrm>
            <a:off x="2572542" y="1844675"/>
            <a:ext cx="3998915" cy="369332"/>
          </a:xfrm>
          <a:prstGeom prst="rect">
            <a:avLst/>
          </a:prstGeom>
        </p:spPr>
        <p:txBody>
          <a:bodyPr wrap="none">
            <a:spAutoFit/>
          </a:bodyPr>
          <a:lstStyle/>
          <a:p>
            <a:r>
              <a:rPr lang="ru-RU" b="1" i="1" dirty="0"/>
              <a:t>Средняя группа 2016-2017 </a:t>
            </a:r>
            <a:r>
              <a:rPr lang="ru-RU" b="1" i="1" dirty="0" err="1"/>
              <a:t>уч.год</a:t>
            </a:r>
            <a:endParaRPr lang="ru-RU" dirty="0"/>
          </a:p>
        </p:txBody>
      </p:sp>
      <p:sp>
        <p:nvSpPr>
          <p:cNvPr id="6" name="Прямоугольник 5"/>
          <p:cNvSpPr/>
          <p:nvPr/>
        </p:nvSpPr>
        <p:spPr>
          <a:xfrm>
            <a:off x="395288" y="197346"/>
            <a:ext cx="8640700" cy="5632311"/>
          </a:xfrm>
          <a:prstGeom prst="rect">
            <a:avLst/>
          </a:prstGeom>
        </p:spPr>
        <p:txBody>
          <a:bodyPr wrap="square">
            <a:spAutoFit/>
          </a:bodyPr>
          <a:lstStyle/>
          <a:p>
            <a:endParaRPr lang="ru-RU" dirty="0"/>
          </a:p>
          <a:p>
            <a:r>
              <a:rPr lang="ru-RU" dirty="0"/>
              <a:t> </a:t>
            </a:r>
          </a:p>
          <a:p>
            <a:r>
              <a:rPr lang="ru-RU" dirty="0"/>
              <a:t>    </a:t>
            </a:r>
            <a:endParaRPr lang="ru-RU" dirty="0" smtClean="0"/>
          </a:p>
          <a:p>
            <a:endParaRPr lang="ru-RU" dirty="0"/>
          </a:p>
          <a:p>
            <a:endParaRPr lang="ru-RU" dirty="0" smtClean="0"/>
          </a:p>
          <a:p>
            <a:endParaRPr lang="ru-RU" dirty="0"/>
          </a:p>
          <a:p>
            <a:endParaRPr lang="ru-RU" dirty="0" smtClean="0"/>
          </a:p>
          <a:p>
            <a:endParaRPr lang="ru-RU" dirty="0"/>
          </a:p>
          <a:p>
            <a:r>
              <a:rPr lang="ru-RU" dirty="0" smtClean="0"/>
              <a:t> </a:t>
            </a:r>
            <a:r>
              <a:rPr lang="ru-RU" dirty="0"/>
              <a:t>-Проект по познавательному  </a:t>
            </a:r>
            <a:r>
              <a:rPr lang="ru-RU"/>
              <a:t>развитию                                                    </a:t>
            </a:r>
            <a:r>
              <a:rPr lang="ru-RU" smtClean="0"/>
              <a:t>                          «</a:t>
            </a:r>
            <a:r>
              <a:rPr lang="ru-RU" dirty="0"/>
              <a:t>Что нам осень подарила?»</a:t>
            </a:r>
          </a:p>
          <a:p>
            <a:r>
              <a:rPr lang="ru-RU" dirty="0"/>
              <a:t> </a:t>
            </a:r>
            <a:r>
              <a:rPr lang="ru-RU" dirty="0" smtClean="0"/>
              <a:t>-Экологический проект  « </a:t>
            </a:r>
            <a:r>
              <a:rPr lang="ru-RU" dirty="0"/>
              <a:t>Ёлочка»</a:t>
            </a:r>
          </a:p>
          <a:p>
            <a:r>
              <a:rPr lang="ru-RU" dirty="0"/>
              <a:t> </a:t>
            </a:r>
            <a:r>
              <a:rPr lang="ru-RU" dirty="0" smtClean="0"/>
              <a:t>- </a:t>
            </a:r>
            <a:r>
              <a:rPr lang="ru-RU" dirty="0"/>
              <a:t>Проект по познавательному развитию                                                                                              «Помогите птицам зимой »</a:t>
            </a:r>
          </a:p>
          <a:p>
            <a:r>
              <a:rPr lang="ru-RU" dirty="0"/>
              <a:t> </a:t>
            </a:r>
            <a:r>
              <a:rPr lang="ru-RU" dirty="0" smtClean="0"/>
              <a:t>-</a:t>
            </a:r>
            <a:r>
              <a:rPr lang="ru-RU" dirty="0"/>
              <a:t>Проект по речевому  развитию                                                                                      «Любим, любим мы театр»</a:t>
            </a:r>
          </a:p>
          <a:p>
            <a:r>
              <a:rPr lang="ru-RU" dirty="0"/>
              <a:t> </a:t>
            </a:r>
            <a:r>
              <a:rPr lang="ru-RU" dirty="0" smtClean="0"/>
              <a:t>- </a:t>
            </a:r>
            <a:r>
              <a:rPr lang="ru-RU" dirty="0"/>
              <a:t>Проект по социально-коммуникативному развитию                                                                                           «Мы разные, но мы вместе»</a:t>
            </a:r>
          </a:p>
          <a:p>
            <a:r>
              <a:rPr lang="ru-RU" dirty="0"/>
              <a:t> </a:t>
            </a:r>
          </a:p>
          <a:p>
            <a:r>
              <a:rPr lang="ru-RU" dirty="0"/>
              <a:t> </a:t>
            </a:r>
          </a:p>
          <a:p>
            <a:r>
              <a:rPr lang="ru-RU" dirty="0"/>
              <a:t> </a:t>
            </a:r>
          </a:p>
        </p:txBody>
      </p:sp>
    </p:spTree>
    <p:custDataLst>
      <p:tags r:id="rId1"/>
    </p:custDataLst>
    <p:extLst>
      <p:ext uri="{BB962C8B-B14F-4D97-AF65-F5344CB8AC3E}">
        <p14:creationId xmlns:p14="http://schemas.microsoft.com/office/powerpoint/2010/main" val="1534089283"/>
      </p:ext>
    </p:extLst>
  </p:cSld>
  <p:clrMapOvr>
    <a:masterClrMapping/>
  </p:clrMapOvr>
  <mc:AlternateContent xmlns:mc="http://schemas.openxmlformats.org/markup-compatibility/2006" xmlns:p14="http://schemas.microsoft.com/office/powerpoint/2010/main">
    <mc:Choice Requires="p14">
      <p:transition spd="slow" p14:dur="2000" advTm="10416"/>
    </mc:Choice>
    <mc:Fallback xmlns="">
      <p:transition spd="slow" advTm="1041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idx="4294967295"/>
          </p:nvPr>
        </p:nvSpPr>
        <p:spPr/>
        <p:txBody>
          <a:bodyPr/>
          <a:lstStyle/>
          <a:p>
            <a:pPr eaLnBrk="1" hangingPunct="1"/>
            <a:endParaRPr lang="ru-RU" smtClean="0"/>
          </a:p>
        </p:txBody>
      </p:sp>
      <p:sp>
        <p:nvSpPr>
          <p:cNvPr id="36866" name="Содержимое 2"/>
          <p:cNvSpPr>
            <a:spLocks noGrp="1"/>
          </p:cNvSpPr>
          <p:nvPr>
            <p:ph idx="4294967295"/>
          </p:nvPr>
        </p:nvSpPr>
        <p:spPr/>
        <p:txBody>
          <a:bodyPr/>
          <a:lstStyle/>
          <a:p>
            <a:pPr eaLnBrk="1" hangingPunct="1"/>
            <a:endParaRPr lang="ru-RU" smtClean="0"/>
          </a:p>
        </p:txBody>
      </p:sp>
      <p:pic>
        <p:nvPicPr>
          <p:cNvPr id="36867" name="Picture 4" descr="шаблон 2 в"/>
          <p:cNvPicPr>
            <a:picLocks noChangeAspect="1" noChangeArrowheads="1"/>
          </p:cNvPicPr>
          <p:nvPr/>
        </p:nvPicPr>
        <p:blipFill>
          <a:blip r:embed="rId4" cstate="screen"/>
          <a:srcRect/>
          <a:stretch>
            <a:fillRect/>
          </a:stretch>
        </p:blipFill>
        <p:spPr bwMode="auto">
          <a:xfrm>
            <a:off x="0" y="-242888"/>
            <a:ext cx="9144000" cy="7100888"/>
          </a:xfrm>
          <a:prstGeom prst="rect">
            <a:avLst/>
          </a:prstGeom>
          <a:noFill/>
          <a:ln w="9525">
            <a:noFill/>
            <a:miter lim="800000"/>
            <a:headEnd/>
            <a:tailEnd/>
          </a:ln>
        </p:spPr>
      </p:pic>
      <p:sp>
        <p:nvSpPr>
          <p:cNvPr id="36868" name="Прямоугольник 5"/>
          <p:cNvSpPr>
            <a:spLocks noChangeArrowheads="1"/>
          </p:cNvSpPr>
          <p:nvPr/>
        </p:nvSpPr>
        <p:spPr bwMode="auto">
          <a:xfrm>
            <a:off x="395288" y="1844675"/>
            <a:ext cx="1728787" cy="457200"/>
          </a:xfrm>
          <a:prstGeom prst="rect">
            <a:avLst/>
          </a:prstGeom>
          <a:noFill/>
          <a:ln w="9525">
            <a:noFill/>
            <a:miter lim="800000"/>
            <a:headEnd/>
            <a:tailEnd/>
          </a:ln>
        </p:spPr>
        <p:txBody>
          <a:bodyPr>
            <a:spAutoFit/>
          </a:bodyPr>
          <a:lstStyle/>
          <a:p>
            <a:pPr algn="ctr"/>
            <a:endParaRPr lang="ru-RU" sz="2400">
              <a:latin typeface="Calibri" pitchFamily="34" charset="0"/>
            </a:endParaRPr>
          </a:p>
        </p:txBody>
      </p:sp>
      <p:sp>
        <p:nvSpPr>
          <p:cNvPr id="2" name="Прямоугольник 1"/>
          <p:cNvSpPr/>
          <p:nvPr/>
        </p:nvSpPr>
        <p:spPr>
          <a:xfrm>
            <a:off x="7410394" y="6405447"/>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863218013"/>
              </p:ext>
            </p:extLst>
          </p:nvPr>
        </p:nvGraphicFramePr>
        <p:xfrm>
          <a:off x="179512" y="2073275"/>
          <a:ext cx="5105400" cy="2971800"/>
        </p:xfrm>
        <a:graphic>
          <a:graphicData uri="http://schemas.openxmlformats.org/presentationml/2006/ole">
            <mc:AlternateContent xmlns:mc="http://schemas.openxmlformats.org/markup-compatibility/2006">
              <mc:Choice xmlns:v="urn:schemas-microsoft-com:vml" Requires="v">
                <p:oleObj spid="_x0000_s3092" name="Диаграмма" r:id="rId5" imgW="6096075" imgH="4067089" progId="MSGraph.Chart.8">
                  <p:embed followColorScheme="full"/>
                </p:oleObj>
              </mc:Choice>
              <mc:Fallback>
                <p:oleObj name="Диаграмма" r:id="rId5" imgW="6096075" imgH="4067089"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073275"/>
                        <a:ext cx="510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Объект 3"/>
          <p:cNvGraphicFramePr>
            <a:graphicFrameLocks noChangeAspect="1"/>
          </p:cNvGraphicFramePr>
          <p:nvPr/>
        </p:nvGraphicFramePr>
        <p:xfrm>
          <a:off x="4114800" y="4114800"/>
          <a:ext cx="4570413" cy="2514600"/>
        </p:xfrm>
        <a:graphic>
          <a:graphicData uri="http://schemas.openxmlformats.org/presentationml/2006/ole">
            <mc:AlternateContent xmlns:mc="http://schemas.openxmlformats.org/markup-compatibility/2006">
              <mc:Choice xmlns:v="urn:schemas-microsoft-com:vml" Requires="v">
                <p:oleObj spid="_x0000_s3093" name="Диаграмма" r:id="rId7" imgW="6096075" imgH="4067089" progId="MSGraph.Chart.8">
                  <p:embed followColorScheme="full"/>
                </p:oleObj>
              </mc:Choice>
              <mc:Fallback>
                <p:oleObj name="Диаграмма" r:id="rId7" imgW="6096075" imgH="4067089"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4114800"/>
                        <a:ext cx="4570413"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Прямоугольник 4"/>
          <p:cNvSpPr/>
          <p:nvPr/>
        </p:nvSpPr>
        <p:spPr>
          <a:xfrm>
            <a:off x="4716016" y="2073275"/>
            <a:ext cx="3998915" cy="369332"/>
          </a:xfrm>
          <a:prstGeom prst="rect">
            <a:avLst/>
          </a:prstGeom>
        </p:spPr>
        <p:txBody>
          <a:bodyPr wrap="none">
            <a:spAutoFit/>
          </a:bodyPr>
          <a:lstStyle/>
          <a:p>
            <a:r>
              <a:rPr lang="ru-RU" b="1" i="1" dirty="0"/>
              <a:t>Средняя группа 2016-2017 </a:t>
            </a:r>
            <a:r>
              <a:rPr lang="ru-RU" b="1" i="1" dirty="0" err="1"/>
              <a:t>уч.год</a:t>
            </a:r>
            <a:endParaRPr lang="ru-RU" dirty="0"/>
          </a:p>
        </p:txBody>
      </p:sp>
    </p:spTree>
    <p:custDataLst>
      <p:tags r:id="rId2"/>
    </p:custDataLst>
    <p:extLst>
      <p:ext uri="{BB962C8B-B14F-4D97-AF65-F5344CB8AC3E}">
        <p14:creationId xmlns:p14="http://schemas.microsoft.com/office/powerpoint/2010/main" val="556838888"/>
      </p:ext>
    </p:extLst>
  </p:cSld>
  <p:clrMapOvr>
    <a:masterClrMapping/>
  </p:clrMapOvr>
  <mc:AlternateContent xmlns:mc="http://schemas.openxmlformats.org/markup-compatibility/2006" xmlns:p14="http://schemas.microsoft.com/office/powerpoint/2010/main">
    <mc:Choice Requires="p14">
      <p:transition spd="slow" p14:dur="2000" advTm="9738"/>
    </mc:Choice>
    <mc:Fallback xmlns="">
      <p:transition spd="slow" advTm="973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idx="4294967295"/>
          </p:nvPr>
        </p:nvSpPr>
        <p:spPr/>
        <p:txBody>
          <a:bodyPr/>
          <a:lstStyle/>
          <a:p>
            <a:pPr eaLnBrk="1" hangingPunct="1"/>
            <a:endParaRPr lang="ru-RU" smtClean="0"/>
          </a:p>
        </p:txBody>
      </p:sp>
      <p:sp>
        <p:nvSpPr>
          <p:cNvPr id="36866" name="Содержимое 2"/>
          <p:cNvSpPr>
            <a:spLocks noGrp="1"/>
          </p:cNvSpPr>
          <p:nvPr>
            <p:ph idx="4294967295"/>
          </p:nvPr>
        </p:nvSpPr>
        <p:spPr/>
        <p:txBody>
          <a:bodyPr/>
          <a:lstStyle/>
          <a:p>
            <a:pPr eaLnBrk="1" hangingPunct="1"/>
            <a:endParaRPr lang="ru-RU" smtClean="0"/>
          </a:p>
        </p:txBody>
      </p:sp>
      <p:pic>
        <p:nvPicPr>
          <p:cNvPr id="36867" name="Picture 4" descr="шаблон 2 в"/>
          <p:cNvPicPr>
            <a:picLocks noChangeAspect="1" noChangeArrowheads="1"/>
          </p:cNvPicPr>
          <p:nvPr/>
        </p:nvPicPr>
        <p:blipFill>
          <a:blip r:embed="rId3" cstate="screen"/>
          <a:srcRect/>
          <a:stretch>
            <a:fillRect/>
          </a:stretch>
        </p:blipFill>
        <p:spPr bwMode="auto">
          <a:xfrm>
            <a:off x="8923" y="0"/>
            <a:ext cx="9144000" cy="7100888"/>
          </a:xfrm>
          <a:prstGeom prst="rect">
            <a:avLst/>
          </a:prstGeom>
          <a:noFill/>
          <a:ln w="9525">
            <a:noFill/>
            <a:miter lim="800000"/>
            <a:headEnd/>
            <a:tailEnd/>
          </a:ln>
        </p:spPr>
      </p:pic>
      <p:sp>
        <p:nvSpPr>
          <p:cNvPr id="36868" name="Прямоугольник 5"/>
          <p:cNvSpPr>
            <a:spLocks noChangeArrowheads="1"/>
          </p:cNvSpPr>
          <p:nvPr/>
        </p:nvSpPr>
        <p:spPr bwMode="auto">
          <a:xfrm>
            <a:off x="395288" y="1844675"/>
            <a:ext cx="1728787" cy="457200"/>
          </a:xfrm>
          <a:prstGeom prst="rect">
            <a:avLst/>
          </a:prstGeom>
          <a:noFill/>
          <a:ln w="9525">
            <a:noFill/>
            <a:miter lim="800000"/>
            <a:headEnd/>
            <a:tailEnd/>
          </a:ln>
        </p:spPr>
        <p:txBody>
          <a:bodyPr>
            <a:spAutoFit/>
          </a:bodyPr>
          <a:lstStyle/>
          <a:p>
            <a:pPr algn="ctr"/>
            <a:endParaRPr lang="ru-RU" sz="2400">
              <a:latin typeface="Calibri" pitchFamily="34" charset="0"/>
            </a:endParaRPr>
          </a:p>
        </p:txBody>
      </p:sp>
      <p:sp>
        <p:nvSpPr>
          <p:cNvPr id="2" name="Прямоугольник 1"/>
          <p:cNvSpPr/>
          <p:nvPr/>
        </p:nvSpPr>
        <p:spPr>
          <a:xfrm>
            <a:off x="7410394" y="6405447"/>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pic>
        <p:nvPicPr>
          <p:cNvPr id="7" name="Рисунок 6" descr="C:\Users\Елена\Desktop\Фото\Новая папка\103_PANA\P103063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8867" y="2073275"/>
            <a:ext cx="2888991" cy="1943975"/>
          </a:xfrm>
          <a:prstGeom prst="rect">
            <a:avLst/>
          </a:prstGeom>
          <a:noFill/>
          <a:ln>
            <a:noFill/>
          </a:ln>
        </p:spPr>
      </p:pic>
      <p:pic>
        <p:nvPicPr>
          <p:cNvPr id="10" name="Рисунок 9" descr="F:\DCIM\145___11\IMG_738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246" y="2073274"/>
            <a:ext cx="2687364" cy="1943976"/>
          </a:xfrm>
          <a:prstGeom prst="rect">
            <a:avLst/>
          </a:prstGeom>
          <a:noFill/>
          <a:ln>
            <a:noFill/>
          </a:ln>
        </p:spPr>
      </p:pic>
      <p:pic>
        <p:nvPicPr>
          <p:cNvPr id="11" name="Рисунок 10" descr="C:\Users\Елена\Desktop\Фото\101_PANA\P101057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2" y="2073275"/>
            <a:ext cx="2328135" cy="2015490"/>
          </a:xfrm>
          <a:prstGeom prst="rect">
            <a:avLst/>
          </a:prstGeom>
          <a:noFill/>
          <a:ln>
            <a:noFill/>
          </a:ln>
        </p:spPr>
      </p:pic>
      <p:pic>
        <p:nvPicPr>
          <p:cNvPr id="12" name="Рисунок 11" descr="C:\Users\Елена\Desktop\Фото\Новая папка\103_PANA\P103065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468" y="4287888"/>
            <a:ext cx="2687364" cy="2159635"/>
          </a:xfrm>
          <a:prstGeom prst="rect">
            <a:avLst/>
          </a:prstGeom>
          <a:noFill/>
          <a:ln>
            <a:noFill/>
          </a:ln>
        </p:spPr>
      </p:pic>
      <p:pic>
        <p:nvPicPr>
          <p:cNvPr id="17" name="Рисунок 16" descr="C:\Users\Елена\Desktop\Фото\101_PANA\P1010589.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8867" y="4287888"/>
            <a:ext cx="2905978" cy="2256580"/>
          </a:xfrm>
          <a:prstGeom prst="rect">
            <a:avLst/>
          </a:prstGeom>
          <a:noFill/>
          <a:ln>
            <a:noFill/>
          </a:ln>
        </p:spPr>
      </p:pic>
      <p:pic>
        <p:nvPicPr>
          <p:cNvPr id="18" name="Рисунок 17" descr="C:\Users\Елена\Desktop\Фото\101_PANA\P1010576.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2724" y="4287888"/>
            <a:ext cx="2343150" cy="215963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960"/>
    </mc:Choice>
    <mc:Fallback xmlns="">
      <p:transition spd="slow" advTm="596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endParaRPr lang="ru-RU" dirty="0" smtClean="0"/>
          </a:p>
        </p:txBody>
      </p:sp>
      <p:sp>
        <p:nvSpPr>
          <p:cNvPr id="30722"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30723" name="Picture 4" descr="шаблон 2 б"/>
          <p:cNvPicPr>
            <a:picLocks noChangeAspect="1" noChangeArrowheads="1"/>
          </p:cNvPicPr>
          <p:nvPr/>
        </p:nvPicPr>
        <p:blipFill>
          <a:blip r:embed="rId3" cstate="screen"/>
          <a:srcRect/>
          <a:stretch>
            <a:fillRect/>
          </a:stretch>
        </p:blipFill>
        <p:spPr bwMode="auto">
          <a:xfrm>
            <a:off x="14706" y="-140733"/>
            <a:ext cx="9144000" cy="6858001"/>
          </a:xfrm>
          <a:prstGeom prst="rect">
            <a:avLst/>
          </a:prstGeom>
          <a:noFill/>
          <a:ln w="9525">
            <a:noFill/>
            <a:miter lim="800000"/>
            <a:headEnd/>
            <a:tailEnd/>
          </a:ln>
        </p:spPr>
      </p:pic>
      <p:sp>
        <p:nvSpPr>
          <p:cNvPr id="2" name="Прямоугольник 1"/>
          <p:cNvSpPr/>
          <p:nvPr/>
        </p:nvSpPr>
        <p:spPr>
          <a:xfrm>
            <a:off x="7482402" y="6347936"/>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4" name="Прямоугольник 3"/>
          <p:cNvSpPr/>
          <p:nvPr/>
        </p:nvSpPr>
        <p:spPr>
          <a:xfrm>
            <a:off x="395536" y="0"/>
            <a:ext cx="5904656" cy="923330"/>
          </a:xfrm>
          <a:prstGeom prst="rect">
            <a:avLst/>
          </a:prstGeom>
          <a:noFill/>
        </p:spPr>
        <p:txBody>
          <a:bodyPr wrap="squar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ИЗ ОПЫТА РАБОТЫ</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p:txBody>
      </p:sp>
      <p:pic>
        <p:nvPicPr>
          <p:cNvPr id="7" name="Рисунок 6" descr="C:\Users\Елена\Desktop\Фото\новая папка 2\IMG_757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052736"/>
            <a:ext cx="2664296" cy="1908000"/>
          </a:xfrm>
          <a:prstGeom prst="rect">
            <a:avLst/>
          </a:prstGeom>
          <a:noFill/>
          <a:ln>
            <a:noFill/>
          </a:ln>
        </p:spPr>
      </p:pic>
      <p:pic>
        <p:nvPicPr>
          <p:cNvPr id="8" name="Рисунок 7" descr="C:\Users\Елена\Desktop\Фото\новая папка 2\IMG_757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3709350"/>
            <a:ext cx="2952327" cy="2638585"/>
          </a:xfrm>
          <a:prstGeom prst="rect">
            <a:avLst/>
          </a:prstGeom>
          <a:noFill/>
          <a:ln>
            <a:noFill/>
          </a:ln>
        </p:spPr>
      </p:pic>
      <p:sp>
        <p:nvSpPr>
          <p:cNvPr id="5" name="Прямоугольник 4"/>
          <p:cNvSpPr/>
          <p:nvPr/>
        </p:nvSpPr>
        <p:spPr>
          <a:xfrm>
            <a:off x="1331640" y="3105834"/>
            <a:ext cx="4572000" cy="646331"/>
          </a:xfrm>
          <a:prstGeom prst="rect">
            <a:avLst/>
          </a:prstGeom>
        </p:spPr>
        <p:txBody>
          <a:bodyPr>
            <a:spAutoFit/>
          </a:bodyPr>
          <a:lstStyle/>
          <a:p>
            <a:r>
              <a:rPr lang="ru-RU" b="1" dirty="0"/>
              <a:t>Краткосрочный проект « Покормите </a:t>
            </a:r>
            <a:r>
              <a:rPr lang="ru-RU" b="1" dirty="0" smtClean="0"/>
              <a:t>птиц </a:t>
            </a:r>
            <a:r>
              <a:rPr lang="ru-RU" b="1" dirty="0"/>
              <a:t>зимой»</a:t>
            </a:r>
          </a:p>
        </p:txBody>
      </p:sp>
      <p:pic>
        <p:nvPicPr>
          <p:cNvPr id="12" name="Рисунок 11" descr="C:\Users\Елена\Desktop\Фото\новая папка 2\IMG_757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9304" y="1052736"/>
            <a:ext cx="2570888" cy="1709967"/>
          </a:xfrm>
          <a:prstGeom prst="rect">
            <a:avLst/>
          </a:prstGeom>
          <a:noFill/>
          <a:ln>
            <a:noFill/>
          </a:ln>
        </p:spPr>
      </p:pic>
      <p:pic>
        <p:nvPicPr>
          <p:cNvPr id="13" name="Рисунок 12" descr="C:\Users\Елена\Desktop\Фото\новая папка 2\IMG_757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3709350"/>
            <a:ext cx="2952328" cy="2599753"/>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11151">
        <p:wheel spokes="1"/>
      </p:transition>
    </mc:Choice>
    <mc:Fallback xmlns="">
      <p:transition advClick="0" advTm="11151">
        <p:wheel spokes="1"/>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p:txBody>
          <a:bodyPr/>
          <a:lstStyle/>
          <a:p>
            <a:pPr eaLnBrk="1" hangingPunct="1"/>
            <a:endParaRPr lang="ru-RU" dirty="0" smtClean="0"/>
          </a:p>
        </p:txBody>
      </p:sp>
      <p:pic>
        <p:nvPicPr>
          <p:cNvPr id="25603" name="Picture 4" descr="шаблон 2 в"/>
          <p:cNvPicPr>
            <a:picLocks noChangeAspect="1" noChangeArrowheads="1"/>
          </p:cNvPicPr>
          <p:nvPr/>
        </p:nvPicPr>
        <p:blipFill>
          <a:blip r:embed="rId3" cstate="screen"/>
          <a:srcRect/>
          <a:stretch>
            <a:fillRect/>
          </a:stretch>
        </p:blipFill>
        <p:spPr bwMode="auto">
          <a:xfrm>
            <a:off x="0" y="-5562"/>
            <a:ext cx="9144000" cy="6863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4" name="Прямоугольник 5"/>
          <p:cNvSpPr>
            <a:spLocks noChangeArrowheads="1"/>
          </p:cNvSpPr>
          <p:nvPr/>
        </p:nvSpPr>
        <p:spPr bwMode="auto">
          <a:xfrm>
            <a:off x="251520" y="1844675"/>
            <a:ext cx="1728787" cy="457200"/>
          </a:xfrm>
          <a:prstGeom prst="rect">
            <a:avLst/>
          </a:prstGeom>
          <a:noFill/>
          <a:ln w="9525">
            <a:noFill/>
            <a:miter lim="800000"/>
            <a:headEnd/>
            <a:tailEnd/>
          </a:ln>
        </p:spPr>
        <p:txBody>
          <a:bodyPr>
            <a:spAutoFit/>
          </a:bodyPr>
          <a:lstStyle/>
          <a:p>
            <a:pPr algn="ctr"/>
            <a:endParaRPr lang="ru-RU" sz="2400" dirty="0">
              <a:latin typeface="Calibri" pitchFamily="34" charset="0"/>
            </a:endParaRPr>
          </a:p>
        </p:txBody>
      </p:sp>
      <p:sp>
        <p:nvSpPr>
          <p:cNvPr id="2" name="Прямоугольник 1"/>
          <p:cNvSpPr/>
          <p:nvPr/>
        </p:nvSpPr>
        <p:spPr>
          <a:xfrm>
            <a:off x="6011635" y="6367004"/>
            <a:ext cx="3095614"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1026" name="WordArt 2"/>
          <p:cNvSpPr>
            <a:spLocks noChangeArrowheads="1" noChangeShapeType="1" noTextEdit="1"/>
          </p:cNvSpPr>
          <p:nvPr/>
        </p:nvSpPr>
        <p:spPr bwMode="auto">
          <a:xfrm>
            <a:off x="539552" y="3284984"/>
            <a:ext cx="8208912" cy="747390"/>
          </a:xfrm>
          <a:prstGeom prst="rect">
            <a:avLst/>
          </a:prstGeom>
        </p:spPr>
        <p:txBody>
          <a:bodyPr wrap="none" fromWordArt="1">
            <a:prstTxWarp prst="textPlain">
              <a:avLst>
                <a:gd name="adj" fmla="val 50000"/>
              </a:avLst>
            </a:prstTxWarp>
          </a:bodyPr>
          <a:lstStyle/>
          <a:p>
            <a:pPr algn="ctr" rtl="0"/>
            <a:r>
              <a:rPr lang="ru-RU" sz="6000" b="1"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"ПРОЕКТНАЯ ДЕЯТЕЛЬНОСТЬ В ДОУ"</a:t>
            </a:r>
            <a:endParaRPr lang="ru-RU" sz="60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 name="Прямоугольник 9"/>
          <p:cNvSpPr/>
          <p:nvPr/>
        </p:nvSpPr>
        <p:spPr>
          <a:xfrm>
            <a:off x="-73663" y="1844824"/>
            <a:ext cx="9291326"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ТЕМА  ПЕДАГОГИЧЕСКОГО семинара  </a:t>
            </a:r>
          </a:p>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 name="Picture 2" descr="C:\Users\Елена\Desktop\Фото\100_PANA\P10005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028" y="4180336"/>
            <a:ext cx="1917000" cy="255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C:\Users\Елена\Desktop\Фото\101_PANA\P101033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6" y="4301999"/>
            <a:ext cx="3168353" cy="2214300"/>
          </a:xfrm>
          <a:prstGeom prst="rect">
            <a:avLst/>
          </a:prstGeom>
          <a:noFill/>
          <a:ln>
            <a:noFill/>
          </a:ln>
        </p:spPr>
      </p:pic>
    </p:spTree>
    <p:custDataLst>
      <p:tags r:id="rId1"/>
    </p:custDataLst>
    <p:extLst>
      <p:ext uri="{BB962C8B-B14F-4D97-AF65-F5344CB8AC3E}">
        <p14:creationId xmlns:p14="http://schemas.microsoft.com/office/powerpoint/2010/main" val="1483265911"/>
      </p:ext>
    </p:extLst>
  </p:cSld>
  <p:clrMapOvr>
    <a:masterClrMapping/>
  </p:clrMapOvr>
  <mc:AlternateContent xmlns:mc="http://schemas.openxmlformats.org/markup-compatibility/2006" xmlns:p14="http://schemas.microsoft.com/office/powerpoint/2010/main">
    <mc:Choice Requires="p14">
      <p:transition spd="slow" p14:dur="2500" advTm="14659">
        <p:checker/>
      </p:transition>
    </mc:Choice>
    <mc:Fallback xmlns="">
      <p:transition spd="slow" advTm="14659">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anim calcmode="lin" valueType="num">
                                      <p:cBhvr>
                                        <p:cTn id="15" dur="2000" fill="hold"/>
                                        <p:tgtEl>
                                          <p:spTgt spid="1026"/>
                                        </p:tgtEl>
                                        <p:attrNameLst>
                                          <p:attrName>ppt_w</p:attrName>
                                        </p:attrNameLst>
                                      </p:cBhvr>
                                      <p:tavLst>
                                        <p:tav tm="0" fmla="#ppt_w*sin(2.5*pi*$)">
                                          <p:val>
                                            <p:fltVal val="0"/>
                                          </p:val>
                                        </p:tav>
                                        <p:tav tm="100000">
                                          <p:val>
                                            <p:fltVal val="1"/>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eaLnBrk="1" hangingPunct="1"/>
            <a:endParaRPr lang="ru-RU" dirty="0" smtClean="0"/>
          </a:p>
        </p:txBody>
      </p:sp>
      <p:sp>
        <p:nvSpPr>
          <p:cNvPr id="14338" name="Rectangle 3"/>
          <p:cNvSpPr>
            <a:spLocks noGrp="1"/>
          </p:cNvSpPr>
          <p:nvPr>
            <p:ph type="body" idx="1"/>
          </p:nvPr>
        </p:nvSpPr>
        <p:spPr/>
        <p:txBody>
          <a:bodyPr/>
          <a:lstStyle/>
          <a:p>
            <a:pPr eaLnBrk="1" hangingPunct="1"/>
            <a:endParaRPr lang="ru-RU" dirty="0" smtClean="0"/>
          </a:p>
        </p:txBody>
      </p:sp>
      <p:pic>
        <p:nvPicPr>
          <p:cNvPr id="14339" name="Picture 4" descr="шаблон 2 титульник"/>
          <p:cNvPicPr>
            <a:picLocks noChangeAspect="1" noChangeArrowheads="1"/>
          </p:cNvPicPr>
          <p:nvPr/>
        </p:nvPicPr>
        <p:blipFill>
          <a:blip r:embed="rId3" cstate="screen"/>
          <a:srcRect/>
          <a:stretch>
            <a:fillRect/>
          </a:stretch>
        </p:blipFill>
        <p:spPr bwMode="auto">
          <a:xfrm>
            <a:off x="-80121" y="70691"/>
            <a:ext cx="9144000" cy="6869343"/>
          </a:xfrm>
          <a:prstGeom prst="rect">
            <a:avLst/>
          </a:prstGeom>
          <a:ln>
            <a:noFill/>
          </a:ln>
          <a:effectLst>
            <a:outerShdw blurRad="292100" dist="139700" dir="2700000" algn="tl" rotWithShape="0">
              <a:srgbClr val="333333">
                <a:alpha val="65000"/>
              </a:srgbClr>
            </a:outerShdw>
          </a:effectLst>
        </p:spPr>
      </p:pic>
      <p:sp>
        <p:nvSpPr>
          <p:cNvPr id="14340" name="Прямоугольник 6"/>
          <p:cNvSpPr>
            <a:spLocks noChangeArrowheads="1"/>
          </p:cNvSpPr>
          <p:nvPr/>
        </p:nvSpPr>
        <p:spPr bwMode="auto">
          <a:xfrm>
            <a:off x="1258888" y="3357563"/>
            <a:ext cx="8137525" cy="522287"/>
          </a:xfrm>
          <a:prstGeom prst="rect">
            <a:avLst/>
          </a:prstGeom>
          <a:noFill/>
          <a:ln w="9525">
            <a:noFill/>
            <a:miter lim="800000"/>
            <a:headEnd/>
            <a:tailEnd/>
          </a:ln>
        </p:spPr>
        <p:txBody>
          <a:bodyPr>
            <a:spAutoFit/>
          </a:bodyPr>
          <a:lstStyle/>
          <a:p>
            <a:r>
              <a:rPr lang="ru-RU" sz="2800" b="1" i="1" dirty="0">
                <a:latin typeface="Calibri" pitchFamily="34" charset="0"/>
              </a:rPr>
              <a:t>        </a:t>
            </a:r>
            <a:endParaRPr lang="ru-RU" sz="2800" dirty="0">
              <a:latin typeface="Calibri" pitchFamily="34" charset="0"/>
            </a:endParaRPr>
          </a:p>
        </p:txBody>
      </p:sp>
      <p:sp>
        <p:nvSpPr>
          <p:cNvPr id="2" name="Прямоугольник 1"/>
          <p:cNvSpPr/>
          <p:nvPr/>
        </p:nvSpPr>
        <p:spPr>
          <a:xfrm>
            <a:off x="7648873" y="6456402"/>
            <a:ext cx="338554"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8" name="Прямоугольник 7"/>
          <p:cNvSpPr/>
          <p:nvPr/>
        </p:nvSpPr>
        <p:spPr>
          <a:xfrm>
            <a:off x="4427984" y="0"/>
            <a:ext cx="4536504" cy="1569660"/>
          </a:xfrm>
          <a:prstGeom prst="rect">
            <a:avLst/>
          </a:prstGeom>
          <a:noFill/>
        </p:spPr>
        <p:txBody>
          <a:bodyPr wrap="square" lIns="91440" tIns="45720" rIns="91440" bIns="45720">
            <a:spAutoFit/>
          </a:bodyPr>
          <a:lstStyle/>
          <a:p>
            <a:pPr algn="ctr"/>
            <a:r>
              <a:rPr lang="ru-RU"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rPr>
              <a:t>ВОВЛЕЧЕНИЕ РОДИТЕЛЕЙ</a:t>
            </a:r>
            <a:endPar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endParaRPr>
          </a:p>
        </p:txBody>
      </p:sp>
      <p:sp>
        <p:nvSpPr>
          <p:cNvPr id="9" name="TextBox 8"/>
          <p:cNvSpPr txBox="1"/>
          <p:nvPr/>
        </p:nvSpPr>
        <p:spPr>
          <a:xfrm>
            <a:off x="1403648" y="3212976"/>
            <a:ext cx="7560840" cy="584775"/>
          </a:xfrm>
          <a:prstGeom prst="rect">
            <a:avLst/>
          </a:prstGeom>
          <a:noFill/>
        </p:spPr>
        <p:txBody>
          <a:bodyPr wrap="square" rtlCol="0">
            <a:spAutoFit/>
          </a:bodyPr>
          <a:lstStyle/>
          <a:p>
            <a:r>
              <a:rPr lang="ru-RU" sz="1600" b="1" i="1" dirty="0" smtClean="0">
                <a:solidFill>
                  <a:srgbClr val="C00000"/>
                </a:solidFill>
              </a:rPr>
              <a:t>В ПРОЕКТНУЮ ДЕЯТЕЛЬНОСТЬ МОЖНО И НУЖНО ВОВЛЕКАТЬ РОДИТЕЛЕЙ</a:t>
            </a:r>
            <a:endParaRPr lang="ru-RU" sz="1600" b="1" i="1" dirty="0">
              <a:solidFill>
                <a:srgbClr val="C00000"/>
              </a:solidFill>
            </a:endParaRPr>
          </a:p>
        </p:txBody>
      </p:sp>
      <p:sp>
        <p:nvSpPr>
          <p:cNvPr id="3" name="Прямоугольник 2"/>
          <p:cNvSpPr/>
          <p:nvPr/>
        </p:nvSpPr>
        <p:spPr>
          <a:xfrm>
            <a:off x="1403648" y="3505363"/>
            <a:ext cx="6912768" cy="2677656"/>
          </a:xfrm>
          <a:prstGeom prst="rect">
            <a:avLst/>
          </a:prstGeom>
        </p:spPr>
        <p:txBody>
          <a:bodyPr wrap="square">
            <a:spAutoFit/>
          </a:bodyPr>
          <a:lstStyle/>
          <a:p>
            <a:endParaRPr lang="ru-RU" b="1" i="1" dirty="0" smtClean="0"/>
          </a:p>
          <a:p>
            <a:r>
              <a:rPr lang="ru-RU" b="1" i="1" dirty="0" smtClean="0"/>
              <a:t>Одна </a:t>
            </a:r>
            <a:r>
              <a:rPr lang="ru-RU" b="1" i="1" dirty="0"/>
              <a:t>из форм работы с родителями инновационное направление-проектная деятельность.</a:t>
            </a:r>
            <a:endParaRPr lang="ru-RU" dirty="0"/>
          </a:p>
          <a:p>
            <a:r>
              <a:rPr lang="ru-RU" b="1" i="1" dirty="0"/>
              <a:t>Проектная деятельность,</a:t>
            </a:r>
            <a:r>
              <a:rPr lang="ru-RU" b="1" dirty="0"/>
              <a:t> </a:t>
            </a:r>
            <a:r>
              <a:rPr lang="ru-RU" dirty="0"/>
              <a:t>позволяет  решить все </a:t>
            </a:r>
            <a:r>
              <a:rPr lang="ru-RU" sz="1600" dirty="0"/>
              <a:t>поставленные задачи, предполагает развитие свободной творческой личности ребенка</a:t>
            </a:r>
            <a:r>
              <a:rPr lang="ru-RU" sz="1600" dirty="0" smtClean="0"/>
              <a:t>.</a:t>
            </a:r>
            <a:endParaRPr lang="ru-RU" sz="1600" dirty="0"/>
          </a:p>
          <a:p>
            <a:r>
              <a:rPr lang="ru-RU" sz="1600" dirty="0"/>
              <a:t>  Проектный метод наиболее эффективен в работе с семьей, так как он позволяет родителям, детям, педагогам не только принять участие в совместной деятельности, но и увидеть результат совместного </a:t>
            </a:r>
            <a:r>
              <a:rPr lang="ru-RU" sz="1600" dirty="0" smtClean="0"/>
              <a:t>труда</a:t>
            </a:r>
            <a:r>
              <a:rPr lang="ru-RU" sz="1600" dirty="0"/>
              <a:t>.</a:t>
            </a:r>
          </a:p>
        </p:txBody>
      </p:sp>
    </p:spTree>
    <p:extLst>
      <p:ext uri="{BB962C8B-B14F-4D97-AF65-F5344CB8AC3E}">
        <p14:creationId xmlns:p14="http://schemas.microsoft.com/office/powerpoint/2010/main" val="1098914574"/>
      </p:ext>
    </p:extLst>
  </p:cSld>
  <p:clrMapOvr>
    <a:masterClrMapping/>
  </p:clrMapOvr>
  <p:transition spd="slow" advClick="0" advTm="32095">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endParaRPr lang="ru-RU" dirty="0" smtClean="0"/>
          </a:p>
        </p:txBody>
      </p:sp>
      <p:sp>
        <p:nvSpPr>
          <p:cNvPr id="30722"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30723" name="Picture 4" descr="шаблон 2 б"/>
          <p:cNvPicPr>
            <a:picLocks noChangeAspect="1" noChangeArrowheads="1"/>
          </p:cNvPicPr>
          <p:nvPr/>
        </p:nvPicPr>
        <p:blipFill>
          <a:blip r:embed="rId4" cstate="screen"/>
          <a:srcRect/>
          <a:stretch>
            <a:fillRect/>
          </a:stretch>
        </p:blipFill>
        <p:spPr bwMode="auto">
          <a:xfrm>
            <a:off x="14706" y="-140733"/>
            <a:ext cx="9144000" cy="6858001"/>
          </a:xfrm>
          <a:prstGeom prst="rect">
            <a:avLst/>
          </a:prstGeom>
          <a:noFill/>
          <a:ln w="9525">
            <a:noFill/>
            <a:miter lim="800000"/>
            <a:headEnd/>
            <a:tailEnd/>
          </a:ln>
        </p:spPr>
      </p:pic>
      <p:sp>
        <p:nvSpPr>
          <p:cNvPr id="2" name="Прямоугольник 1"/>
          <p:cNvSpPr/>
          <p:nvPr/>
        </p:nvSpPr>
        <p:spPr>
          <a:xfrm>
            <a:off x="7482402" y="6347936"/>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pic>
        <p:nvPicPr>
          <p:cNvPr id="14" name="Рисунок 13" descr="C:\Users\Елена\Desktop\Фото\папка 3\IMG_758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039" y="0"/>
            <a:ext cx="3171825" cy="2819400"/>
          </a:xfrm>
          <a:prstGeom prst="rect">
            <a:avLst/>
          </a:prstGeom>
          <a:noFill/>
          <a:ln>
            <a:noFill/>
          </a:ln>
        </p:spPr>
      </p:pic>
      <p:pic>
        <p:nvPicPr>
          <p:cNvPr id="15" name="Рисунок 14" descr="C:\Users\Елена\Desktop\Фото\папка 3\IMG_759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0"/>
            <a:ext cx="3024337" cy="2819400"/>
          </a:xfrm>
          <a:prstGeom prst="rect">
            <a:avLst/>
          </a:prstGeom>
          <a:noFill/>
          <a:ln>
            <a:noFill/>
          </a:ln>
        </p:spPr>
      </p:pic>
      <p:pic>
        <p:nvPicPr>
          <p:cNvPr id="16" name="Рисунок 15" descr="C:\Users\Елена\Desktop\Фото\папка 3\IMG_760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3789040"/>
            <a:ext cx="3024336" cy="2497460"/>
          </a:xfrm>
          <a:prstGeom prst="rect">
            <a:avLst/>
          </a:prstGeom>
          <a:noFill/>
          <a:ln>
            <a:noFill/>
          </a:ln>
        </p:spPr>
      </p:pic>
      <p:pic>
        <p:nvPicPr>
          <p:cNvPr id="17" name="Рисунок 16" descr="C:\Users\Елена\Desktop\Фото\папка 3\IMG_7598.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19" y="3789040"/>
            <a:ext cx="2994621" cy="2494519"/>
          </a:xfrm>
          <a:prstGeom prst="rect">
            <a:avLst/>
          </a:prstGeom>
          <a:noFill/>
          <a:ln>
            <a:noFill/>
          </a:ln>
        </p:spPr>
      </p:pic>
      <p:sp>
        <p:nvSpPr>
          <p:cNvPr id="3" name="Прямоугольник 2"/>
          <p:cNvSpPr/>
          <p:nvPr/>
        </p:nvSpPr>
        <p:spPr>
          <a:xfrm>
            <a:off x="1835696" y="2828836"/>
            <a:ext cx="5022304" cy="923330"/>
          </a:xfrm>
          <a:prstGeom prst="rect">
            <a:avLst/>
          </a:prstGeom>
        </p:spPr>
        <p:txBody>
          <a:bodyPr wrap="square">
            <a:spAutoFit/>
          </a:bodyPr>
          <a:lstStyle/>
          <a:p>
            <a:r>
              <a:rPr lang="ru-RU" b="1" dirty="0"/>
              <a:t>Краткосрочный проект «Ёлочка»</a:t>
            </a:r>
            <a:endParaRPr lang="ru-RU" dirty="0"/>
          </a:p>
          <a:p>
            <a:r>
              <a:rPr lang="ru-RU" dirty="0"/>
              <a:t>( участники </a:t>
            </a:r>
            <a:r>
              <a:rPr lang="ru-RU" dirty="0" smtClean="0"/>
              <a:t>воспитатель дети-родители)</a:t>
            </a:r>
            <a:endParaRPr lang="ru-RU" dirty="0"/>
          </a:p>
          <a:p>
            <a:r>
              <a:rPr lang="ru-RU" dirty="0"/>
              <a:t> </a:t>
            </a:r>
          </a:p>
        </p:txBody>
      </p:sp>
    </p:spTree>
    <p:custDataLst>
      <p:tags r:id="rId1"/>
    </p:custDataLst>
    <p:extLst>
      <p:ext uri="{BB962C8B-B14F-4D97-AF65-F5344CB8AC3E}">
        <p14:creationId xmlns:p14="http://schemas.microsoft.com/office/powerpoint/2010/main" val="124220554"/>
      </p:ext>
    </p:extLst>
  </p:cSld>
  <p:clrMapOvr>
    <a:masterClrMapping/>
  </p:clrMapOvr>
  <mc:AlternateContent xmlns:mc="http://schemas.openxmlformats.org/markup-compatibility/2006" xmlns:p14="http://schemas.microsoft.com/office/powerpoint/2010/main">
    <mc:Choice Requires="p14">
      <p:transition p14:dur="10" advClick="0" advTm="10235">
        <p:wheel spokes="1"/>
      </p:transition>
    </mc:Choice>
    <mc:Fallback xmlns="">
      <p:transition advClick="0" advTm="10235">
        <p:wheel spokes="1"/>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endParaRPr lang="ru-RU" smtClean="0"/>
          </a:p>
        </p:txBody>
      </p:sp>
      <p:sp>
        <p:nvSpPr>
          <p:cNvPr id="41986" name="Rectangle 3"/>
          <p:cNvSpPr>
            <a:spLocks noGrp="1"/>
          </p:cNvSpPr>
          <p:nvPr>
            <p:ph type="body" idx="1"/>
          </p:nvPr>
        </p:nvSpPr>
        <p:spPr/>
        <p:txBody>
          <a:bodyPr/>
          <a:lstStyle/>
          <a:p>
            <a:pPr eaLnBrk="1" hangingPunct="1"/>
            <a:endParaRPr lang="ru-RU" smtClean="0"/>
          </a:p>
        </p:txBody>
      </p:sp>
      <p:pic>
        <p:nvPicPr>
          <p:cNvPr id="41987" name="Picture 4" descr="шаблон 2 титульник"/>
          <p:cNvPicPr>
            <a:picLocks noChangeAspect="1" noChangeArrowheads="1"/>
          </p:cNvPicPr>
          <p:nvPr/>
        </p:nvPicPr>
        <p:blipFill>
          <a:blip r:embed="rId3" cstate="screen"/>
          <a:srcRect/>
          <a:stretch>
            <a:fillRect/>
          </a:stretch>
        </p:blipFill>
        <p:spPr bwMode="auto">
          <a:xfrm>
            <a:off x="0" y="19435"/>
            <a:ext cx="9144000" cy="6838565"/>
          </a:xfrm>
          <a:prstGeom prst="rect">
            <a:avLst/>
          </a:prstGeom>
          <a:noFill/>
          <a:ln w="9525">
            <a:noFill/>
            <a:miter lim="800000"/>
            <a:headEnd/>
            <a:tailEnd/>
          </a:ln>
        </p:spPr>
      </p:pic>
      <p:sp>
        <p:nvSpPr>
          <p:cNvPr id="2" name="Прямоугольник 1"/>
          <p:cNvSpPr/>
          <p:nvPr/>
        </p:nvSpPr>
        <p:spPr>
          <a:xfrm>
            <a:off x="1475656" y="3293616"/>
            <a:ext cx="6696744" cy="2554545"/>
          </a:xfrm>
          <a:prstGeom prst="rect">
            <a:avLst/>
          </a:prstGeom>
        </p:spPr>
        <p:txBody>
          <a:bodyPr wrap="square">
            <a:spAutoFit/>
          </a:bodyPr>
          <a:lstStyle/>
          <a:p>
            <a:pPr algn="ctr"/>
            <a:r>
              <a:rPr lang="ru-RU" sz="2000" dirty="0" smtClean="0">
                <a:solidFill>
                  <a:srgbClr val="009900"/>
                </a:solidFill>
                <a:latin typeface="Franklin Gothic Demi Cond" panose="020B0706030402020204" pitchFamily="34" charset="0"/>
              </a:rPr>
              <a:t>Таким </a:t>
            </a:r>
            <a:r>
              <a:rPr lang="ru-RU" sz="2000" dirty="0">
                <a:solidFill>
                  <a:srgbClr val="009900"/>
                </a:solidFill>
                <a:latin typeface="Franklin Gothic Demi Cond" panose="020B0706030402020204" pitchFamily="34" charset="0"/>
              </a:rPr>
              <a:t>образом, в ходе реализации проекта происходит формирование определенной позиции по конкретному вопросу у каждого ребенка, дети получают возможность раскрыть свою творческую жилку, показать всем свою индивидуальность. Все это крайне благоприятно сказывается на развитии личности ребенка, способствует формированию нормальной самооценки. Проще говоря, проекты идеально подготавливают дошкольников к их дальнейшему обучению в школе </a:t>
            </a:r>
          </a:p>
        </p:txBody>
      </p:sp>
      <p:sp>
        <p:nvSpPr>
          <p:cNvPr id="3" name="Прямоугольник 2"/>
          <p:cNvSpPr/>
          <p:nvPr/>
        </p:nvSpPr>
        <p:spPr>
          <a:xfrm>
            <a:off x="5724128" y="548680"/>
            <a:ext cx="2952328" cy="923330"/>
          </a:xfrm>
          <a:prstGeom prst="rect">
            <a:avLst/>
          </a:prstGeom>
          <a:noFill/>
        </p:spPr>
        <p:txBody>
          <a:bodyPr wrap="square" lIns="91440" tIns="45720" rIns="91440" bIns="45720">
            <a:spAutoFit/>
          </a:bodyPr>
          <a:lstStyle/>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ВЫВОД:</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p:txBody>
      </p:sp>
      <p:sp>
        <p:nvSpPr>
          <p:cNvPr id="4" name="Прямоугольник 3"/>
          <p:cNvSpPr/>
          <p:nvPr/>
        </p:nvSpPr>
        <p:spPr>
          <a:xfrm>
            <a:off x="7674522" y="6488668"/>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Tree>
    <p:custDataLst>
      <p:tags r:id="rId1"/>
    </p:custDataLst>
    <p:extLst>
      <p:ext uri="{BB962C8B-B14F-4D97-AF65-F5344CB8AC3E}">
        <p14:creationId xmlns:p14="http://schemas.microsoft.com/office/powerpoint/2010/main" val="374430935"/>
      </p:ext>
    </p:extLst>
  </p:cSld>
  <p:clrMapOvr>
    <a:masterClrMapping/>
  </p:clrMapOvr>
  <p:transition spd="slow" advClick="0" advTm="16316">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endParaRPr lang="ru-RU" dirty="0" smtClean="0"/>
          </a:p>
        </p:txBody>
      </p:sp>
      <p:sp>
        <p:nvSpPr>
          <p:cNvPr id="18434" name="Rectangle 3"/>
          <p:cNvSpPr>
            <a:spLocks noGrp="1"/>
          </p:cNvSpPr>
          <p:nvPr>
            <p:ph type="body" idx="1"/>
          </p:nvPr>
        </p:nvSpPr>
        <p:spPr/>
        <p:txBody>
          <a:bodyPr/>
          <a:lstStyle/>
          <a:p>
            <a:pPr eaLnBrk="1" hangingPunct="1"/>
            <a:endParaRPr lang="ru-RU" dirty="0" smtClean="0"/>
          </a:p>
        </p:txBody>
      </p:sp>
      <p:pic>
        <p:nvPicPr>
          <p:cNvPr id="18435" name="Picture 4" descr="шаблон 2 титульник"/>
          <p:cNvPicPr>
            <a:picLocks noChangeAspect="1" noChangeArrowheads="1"/>
          </p:cNvPicPr>
          <p:nvPr/>
        </p:nvPicPr>
        <p:blipFill>
          <a:blip r:embed="rId3" cstate="screen"/>
          <a:srcRect/>
          <a:stretch>
            <a:fillRect/>
          </a:stretch>
        </p:blipFill>
        <p:spPr bwMode="auto">
          <a:xfrm>
            <a:off x="0" y="1"/>
            <a:ext cx="9144000" cy="6857999"/>
          </a:xfrm>
          <a:prstGeom prst="rect">
            <a:avLst/>
          </a:prstGeom>
          <a:noFill/>
          <a:ln w="9525">
            <a:noFill/>
            <a:miter lim="800000"/>
            <a:headEnd/>
            <a:tailEnd/>
          </a:ln>
        </p:spPr>
      </p:pic>
      <p:sp>
        <p:nvSpPr>
          <p:cNvPr id="7" name="Прямоугольник 6"/>
          <p:cNvSpPr/>
          <p:nvPr/>
        </p:nvSpPr>
        <p:spPr>
          <a:xfrm>
            <a:off x="3712502" y="332656"/>
            <a:ext cx="6044074" cy="646331"/>
          </a:xfrm>
          <a:prstGeom prst="rect">
            <a:avLst/>
          </a:prstGeom>
        </p:spPr>
        <p:txBody>
          <a:bodyPr>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a:t>
            </a:r>
          </a:p>
        </p:txBody>
      </p:sp>
      <p:sp>
        <p:nvSpPr>
          <p:cNvPr id="8" name="Прямоугольник 7"/>
          <p:cNvSpPr/>
          <p:nvPr/>
        </p:nvSpPr>
        <p:spPr>
          <a:xfrm>
            <a:off x="3289300" y="0"/>
            <a:ext cx="6107113" cy="584200"/>
          </a:xfrm>
          <a:prstGeom prst="rect">
            <a:avLst/>
          </a:prstGeom>
        </p:spPr>
        <p:txBody>
          <a:bodyPr>
            <a:spAutoFit/>
          </a:bodyPr>
          <a:lstStyle/>
          <a:p>
            <a:pPr algn="ctr" fontAlgn="auto">
              <a:spcBef>
                <a:spcPts val="0"/>
              </a:spcBef>
              <a:spcAft>
                <a:spcPts val="0"/>
              </a:spcAft>
              <a:defRPr/>
            </a:pPr>
            <a:r>
              <a:rPr lang="ru-RU" sz="3200" b="1" i="1" dirty="0">
                <a:solidFill>
                  <a:schemeClr val="accent1">
                    <a:lumMod val="75000"/>
                  </a:schemeClr>
                </a:solidFill>
                <a:latin typeface="+mn-lt"/>
                <a:cs typeface="+mn-cs"/>
              </a:rPr>
              <a:t>   </a:t>
            </a:r>
          </a:p>
        </p:txBody>
      </p:sp>
      <p:sp>
        <p:nvSpPr>
          <p:cNvPr id="2" name="Прямоугольник 1"/>
          <p:cNvSpPr/>
          <p:nvPr/>
        </p:nvSpPr>
        <p:spPr>
          <a:xfrm>
            <a:off x="7700169" y="6456402"/>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5" name="Прямоугольник 4"/>
          <p:cNvSpPr/>
          <p:nvPr/>
        </p:nvSpPr>
        <p:spPr>
          <a:xfrm>
            <a:off x="1763688" y="3140968"/>
            <a:ext cx="6600561" cy="3139321"/>
          </a:xfrm>
          <a:prstGeom prst="rect">
            <a:avLst/>
          </a:prstGeom>
        </p:spPr>
        <p:txBody>
          <a:bodyPr wrap="square">
            <a:spAutoFit/>
          </a:bodyPr>
          <a:lstStyle/>
          <a:p>
            <a:pPr algn="ctr"/>
            <a:r>
              <a:rPr lang="ru-RU" sz="6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rPr>
              <a:t>СПАСИБО    </a:t>
            </a:r>
          </a:p>
          <a:p>
            <a:pPr algn="ct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rPr>
              <a:t>ЗА</a:t>
            </a:r>
          </a:p>
          <a:p>
            <a:pPr algn="ct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rPr>
              <a:t>ВНИМАНИЕ!</a:t>
            </a:r>
            <a:endParaRPr lang="ru-RU" sz="6600" dirty="0">
              <a:latin typeface="Monotype Corsiva" panose="03010101010201010101" pitchFamily="66" charset="0"/>
            </a:endParaRPr>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1204" y="13630"/>
            <a:ext cx="2563284" cy="1620000"/>
          </a:xfrm>
          <a:prstGeom prst="rect">
            <a:avLst/>
          </a:prstGeom>
        </p:spPr>
      </p:pic>
    </p:spTree>
    <p:custDataLst>
      <p:tags r:id="rId1"/>
    </p:custDataLst>
  </p:cSld>
  <p:clrMapOvr>
    <a:masterClrMapping/>
  </p:clrMapOvr>
  <p:transition spd="slow" advClick="0" advTm="3853">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16386"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16387" name="Picture 7" descr="шаблон 2 б"/>
          <p:cNvPicPr>
            <a:picLocks noChangeAspect="1" noChangeArrowheads="1"/>
          </p:cNvPicPr>
          <p:nvPr/>
        </p:nvPicPr>
        <p:blipFill>
          <a:blip r:embed="rId3" cstate="screen"/>
          <a:srcRect/>
          <a:stretch>
            <a:fillRect/>
          </a:stretch>
        </p:blipFill>
        <p:spPr bwMode="auto">
          <a:xfrm>
            <a:off x="0" y="-19618"/>
            <a:ext cx="9144000" cy="6877618"/>
          </a:xfrm>
          <a:prstGeom prst="rect">
            <a:avLst/>
          </a:prstGeom>
          <a:noFill/>
          <a:ln w="9525">
            <a:noFill/>
            <a:miter lim="800000"/>
            <a:headEnd/>
            <a:tailEnd/>
          </a:ln>
        </p:spPr>
      </p:pic>
      <p:sp>
        <p:nvSpPr>
          <p:cNvPr id="2" name="Прямоугольник 1"/>
          <p:cNvSpPr/>
          <p:nvPr/>
        </p:nvSpPr>
        <p:spPr>
          <a:xfrm>
            <a:off x="5573563" y="6451332"/>
            <a:ext cx="3528392"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3" name="Прямоугольник 2"/>
          <p:cNvSpPr/>
          <p:nvPr/>
        </p:nvSpPr>
        <p:spPr>
          <a:xfrm>
            <a:off x="2123728" y="797511"/>
            <a:ext cx="6624736" cy="5232202"/>
          </a:xfrm>
          <a:prstGeom prst="rect">
            <a:avLst/>
          </a:prstGeom>
        </p:spPr>
        <p:txBody>
          <a:bodyPr wrap="square">
            <a:spAutoFit/>
          </a:bodyPr>
          <a:lstStyle/>
          <a:p>
            <a:pPr marL="137160" algn="ctr"/>
            <a:r>
              <a:rPr lang="ru-RU" sz="2000" dirty="0" smtClean="0">
                <a:latin typeface="Franklin Gothic Demi Cond" pitchFamily="34" charset="0"/>
              </a:rPr>
              <a:t>   </a:t>
            </a:r>
          </a:p>
          <a:p>
            <a:pPr marL="137160" algn="ctr"/>
            <a:r>
              <a:rPr lang="ru-RU" sz="2000" dirty="0" smtClean="0">
                <a:latin typeface="Franklin Gothic Demi Cond" pitchFamily="34" charset="0"/>
              </a:rPr>
              <a:t>В </a:t>
            </a:r>
            <a:r>
              <a:rPr lang="ru-RU" sz="2000" dirty="0">
                <a:latin typeface="Franklin Gothic Demi Cond" pitchFamily="34" charset="0"/>
              </a:rPr>
              <a:t>настоящее время государство поставило перед образовательными учреждениями достаточно ясную и важную задачу: подготовить как можно более активное и любознательное молодое поколение. </a:t>
            </a:r>
            <a:endParaRPr lang="ru-RU" sz="2000" dirty="0" smtClean="0">
              <a:latin typeface="Franklin Gothic Demi Cond" pitchFamily="34" charset="0"/>
            </a:endParaRPr>
          </a:p>
          <a:p>
            <a:pPr marL="137160" algn="ctr"/>
            <a:r>
              <a:rPr lang="ru-RU" sz="2000" dirty="0" smtClean="0">
                <a:latin typeface="Franklin Gothic Demi Cond" pitchFamily="34" charset="0"/>
              </a:rPr>
              <a:t>  Становится </a:t>
            </a:r>
            <a:r>
              <a:rPr lang="ru-RU" sz="2000" dirty="0">
                <a:latin typeface="Franklin Gothic Demi Cond" pitchFamily="34" charset="0"/>
              </a:rPr>
              <a:t>актуальным вопрос создания системы работы по внедрению в образовательный процесс ДОУ метода проектов</a:t>
            </a:r>
            <a:r>
              <a:rPr lang="ru-RU" sz="2000" dirty="0" smtClean="0">
                <a:latin typeface="Franklin Gothic Demi Cond" pitchFamily="34" charset="0"/>
              </a:rPr>
              <a:t>.</a:t>
            </a:r>
            <a:r>
              <a:rPr lang="ru-RU" sz="2000" dirty="0">
                <a:latin typeface="Franklin Gothic Demi Cond" pitchFamily="34" charset="0"/>
              </a:rPr>
              <a:t> </a:t>
            </a:r>
            <a:endParaRPr lang="ru-RU" sz="2000" dirty="0" smtClean="0">
              <a:latin typeface="Franklin Gothic Demi Cond" pitchFamily="34" charset="0"/>
            </a:endParaRPr>
          </a:p>
          <a:p>
            <a:pPr marL="137160" algn="ctr"/>
            <a:r>
              <a:rPr lang="ru-RU" sz="2000" dirty="0" smtClean="0">
                <a:latin typeface="Franklin Gothic Demi Cond" pitchFamily="34" charset="0"/>
              </a:rPr>
              <a:t>   Большинство </a:t>
            </a:r>
            <a:r>
              <a:rPr lang="ru-RU" sz="2000" dirty="0">
                <a:latin typeface="Franklin Gothic Demi Cond" pitchFamily="34" charset="0"/>
              </a:rPr>
              <a:t>педагогов осознают необходимость развития каждого ребенка как самоценной </a:t>
            </a:r>
            <a:r>
              <a:rPr lang="ru-RU" sz="2000" dirty="0" smtClean="0">
                <a:latin typeface="Franklin Gothic Demi Cond" pitchFamily="34" charset="0"/>
              </a:rPr>
              <a:t>личности. </a:t>
            </a:r>
            <a:r>
              <a:rPr lang="ru-RU" sz="2000" dirty="0">
                <a:latin typeface="Franklin Gothic Demi Cond" pitchFamily="34" charset="0"/>
              </a:rPr>
              <a:t>Уникальным средством обеспечения сотрудничества, сотворчества детей и взрослых, способом реализации личностно-ориентированного подхода к образованию является технология проектирования.</a:t>
            </a:r>
          </a:p>
          <a:p>
            <a:pPr marL="137160"/>
            <a:endParaRPr lang="ru-RU" dirty="0"/>
          </a:p>
          <a:p>
            <a:pPr marL="137160"/>
            <a:r>
              <a:rPr lang="ru-RU" dirty="0" smtClean="0"/>
              <a:t>.</a:t>
            </a:r>
            <a:endParaRPr lang="ru-RU" dirty="0"/>
          </a:p>
          <a:p>
            <a:pPr marL="137160" indent="0">
              <a:buNone/>
            </a:pPr>
            <a:endParaRPr lang="ru-RU" dirty="0"/>
          </a:p>
        </p:txBody>
      </p:sp>
      <p:sp>
        <p:nvSpPr>
          <p:cNvPr id="8" name="Прямоугольник 7"/>
          <p:cNvSpPr/>
          <p:nvPr/>
        </p:nvSpPr>
        <p:spPr>
          <a:xfrm>
            <a:off x="2987824" y="0"/>
            <a:ext cx="5400600" cy="923330"/>
          </a:xfrm>
          <a:prstGeom prst="rect">
            <a:avLst/>
          </a:prstGeom>
          <a:noFill/>
        </p:spPr>
        <p:txBody>
          <a:bodyPr wrap="square" lIns="91440" tIns="45720" rIns="91440" bIns="45720">
            <a:spAutoFit/>
          </a:bodyPr>
          <a:lstStyle/>
          <a:p>
            <a:pPr algn="ctr"/>
            <a:r>
              <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rPr>
              <a:t>Актуальность</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ustDataLst>
      <p:tags r:id="rId1"/>
    </p:custDataLst>
  </p:cSld>
  <p:clrMapOvr>
    <a:masterClrMapping/>
  </p:clrMapOvr>
  <p:transition spd="slow" advTm="32944">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p:txBody>
          <a:bodyPr/>
          <a:lstStyle/>
          <a:p>
            <a:pPr eaLnBrk="1" hangingPunct="1"/>
            <a:endParaRPr lang="ru-RU" dirty="0" smtClean="0"/>
          </a:p>
        </p:txBody>
      </p:sp>
      <p:sp>
        <p:nvSpPr>
          <p:cNvPr id="21506"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21507" name="Picture 4" descr="шаблон 2 б"/>
          <p:cNvPicPr>
            <a:picLocks noChangeAspect="1" noChangeArrowheads="1"/>
          </p:cNvPicPr>
          <p:nvPr/>
        </p:nvPicPr>
        <p:blipFill>
          <a:blip r:embed="rId4" cstate="screen"/>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7659317" y="6488668"/>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7" name="Прямоугольник 6"/>
          <p:cNvSpPr/>
          <p:nvPr/>
        </p:nvSpPr>
        <p:spPr>
          <a:xfrm>
            <a:off x="0" y="0"/>
            <a:ext cx="6858000" cy="2554545"/>
          </a:xfrm>
          <a:prstGeom prst="rect">
            <a:avLst/>
          </a:prstGeom>
        </p:spPr>
        <p:txBody>
          <a:bodyPr wrap="square">
            <a:spAutoFit/>
          </a:bodyPr>
          <a:lstStyle/>
          <a:p>
            <a:r>
              <a:rPr lang="ru-RU" sz="4000" b="1" dirty="0" smtClean="0">
                <a:solidFill>
                  <a:srgbClr val="009900"/>
                </a:solidFill>
                <a:latin typeface="Monotype Corsiva" pitchFamily="66" charset="0"/>
              </a:rPr>
              <a:t>Проектная деятельность </a:t>
            </a:r>
            <a:r>
              <a:rPr lang="ru-RU" sz="3200" b="1" dirty="0" smtClean="0">
                <a:latin typeface="Monotype Corsiva" pitchFamily="66" charset="0"/>
              </a:rPr>
              <a:t>-</a:t>
            </a:r>
            <a:r>
              <a:rPr lang="ru-RU" sz="2400" b="1" dirty="0" smtClean="0">
                <a:solidFill>
                  <a:schemeClr val="accent1">
                    <a:lumMod val="75000"/>
                  </a:schemeClr>
                </a:solidFill>
                <a:latin typeface="Franklin Gothic Medium" pitchFamily="34" charset="0"/>
              </a:rPr>
              <a:t> это тот вид педагогической работы, который востребован в связи с реализацией федеральных государственных стандартов (ФГОС) в практику работы дошкольных образовательных учреждений</a:t>
            </a:r>
            <a:endParaRPr lang="ru-RU" sz="2400" b="1" dirty="0">
              <a:solidFill>
                <a:schemeClr val="accent1">
                  <a:lumMod val="75000"/>
                </a:schemeClr>
              </a:solidFill>
              <a:latin typeface="Franklin Gothic Medium" pitchFamily="34" charset="0"/>
            </a:endParaRPr>
          </a:p>
        </p:txBody>
      </p:sp>
      <p:graphicFrame>
        <p:nvGraphicFramePr>
          <p:cNvPr id="13" name="Схема 12"/>
          <p:cNvGraphicFramePr/>
          <p:nvPr>
            <p:extLst>
              <p:ext uri="{D42A27DB-BD31-4B8C-83A1-F6EECF244321}">
                <p14:modId xmlns:p14="http://schemas.microsoft.com/office/powerpoint/2010/main" val="4065168941"/>
              </p:ext>
            </p:extLst>
          </p:nvPr>
        </p:nvGraphicFramePr>
        <p:xfrm>
          <a:off x="107504" y="3356992"/>
          <a:ext cx="6750496" cy="3501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Схема 10"/>
          <p:cNvGraphicFramePr/>
          <p:nvPr/>
        </p:nvGraphicFramePr>
        <p:xfrm>
          <a:off x="323528" y="2636912"/>
          <a:ext cx="6696744" cy="7305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cSld>
  <p:clrMapOvr>
    <a:masterClrMapping/>
  </p:clrMapOvr>
  <p:transition spd="slow" advTm="28025">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xit" presetSubtype="0" fill="hold" grpId="1" nodeType="clickEffect">
                                  <p:stCondLst>
                                    <p:cond delay="0"/>
                                  </p:stCondLst>
                                  <p:iterate type="lt">
                                    <p:tmPct val="50000"/>
                                  </p:iterate>
                                  <p:childTnLst>
                                    <p:anim calcmode="discrete" valueType="clr">
                                      <p:cBhvr override="childStyle">
                                        <p:cTn id="11" dur="80"/>
                                        <p:tgtEl>
                                          <p:spTgt spid="7"/>
                                        </p:tgtEl>
                                        <p:attrNameLst>
                                          <p:attrName>style.color</p:attrName>
                                        </p:attrNameLst>
                                      </p:cBhvr>
                                      <p:tavLst>
                                        <p:tav tm="0">
                                          <p:val>
                                            <p:clrVal>
                                              <a:schemeClr val="hlink"/>
                                            </p:clrVal>
                                          </p:val>
                                        </p:tav>
                                        <p:tav tm="50000">
                                          <p:val>
                                            <p:clrVal>
                                              <a:schemeClr val="accent2"/>
                                            </p:clrVal>
                                          </p:val>
                                        </p:tav>
                                      </p:tavLst>
                                    </p:anim>
                                    <p:anim calcmode="discrete" valueType="clr">
                                      <p:cBhvr>
                                        <p:cTn id="12" dur="80"/>
                                        <p:tgtEl>
                                          <p:spTgt spid="7"/>
                                        </p:tgtEl>
                                        <p:attrNameLst>
                                          <p:attrName>fillcolor</p:attrName>
                                        </p:attrNameLst>
                                      </p:cBhvr>
                                      <p:tavLst>
                                        <p:tav tm="0">
                                          <p:val>
                                            <p:clrVal>
                                              <a:schemeClr val="hlink"/>
                                            </p:clrVal>
                                          </p:val>
                                        </p:tav>
                                        <p:tav tm="50000">
                                          <p:val>
                                            <p:clrVal>
                                              <a:schemeClr val="accent2"/>
                                            </p:clrVal>
                                          </p:val>
                                        </p:tav>
                                      </p:tavLst>
                                    </p:anim>
                                    <p:set>
                                      <p:cBhvr>
                                        <p:cTn id="13" dur="80"/>
                                        <p:tgtEl>
                                          <p:spTgt spid="7"/>
                                        </p:tgtEl>
                                        <p:attrNameLst>
                                          <p:attrName>fill.type</p:attrName>
                                        </p:attrNameLst>
                                      </p:cBhvr>
                                      <p:to>
                                        <p:strVal val="solid"/>
                                      </p:to>
                                    </p:set>
                                    <p:set>
                                      <p:cBhvr>
                                        <p:cTn id="14" dur="1" fill="hold">
                                          <p:stCondLst>
                                            <p:cond delay="7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000" fill="hold"/>
                                        <p:tgtEl>
                                          <p:spTgt spid="13"/>
                                        </p:tgtEl>
                                        <p:attrNameLst>
                                          <p:attrName>ppt_w</p:attrName>
                                        </p:attrNameLst>
                                      </p:cBhvr>
                                      <p:tavLst>
                                        <p:tav tm="0">
                                          <p:val>
                                            <p:fltVal val="0"/>
                                          </p:val>
                                        </p:tav>
                                        <p:tav tm="100000">
                                          <p:val>
                                            <p:strVal val="#ppt_w"/>
                                          </p:val>
                                        </p:tav>
                                      </p:tavLst>
                                    </p:anim>
                                    <p:anim calcmode="lin" valueType="num">
                                      <p:cBhvr>
                                        <p:cTn id="20" dur="3000" fill="hold"/>
                                        <p:tgtEl>
                                          <p:spTgt spid="13"/>
                                        </p:tgtEl>
                                        <p:attrNameLst>
                                          <p:attrName>ppt_h</p:attrName>
                                        </p:attrNameLst>
                                      </p:cBhvr>
                                      <p:tavLst>
                                        <p:tav tm="0">
                                          <p:val>
                                            <p:fltVal val="0"/>
                                          </p:val>
                                        </p:tav>
                                        <p:tav tm="100000">
                                          <p:val>
                                            <p:strVal val="#ppt_h"/>
                                          </p:val>
                                        </p:tav>
                                      </p:tavLst>
                                    </p:anim>
                                    <p:anim calcmode="lin" valueType="num">
                                      <p:cBhvr>
                                        <p:cTn id="21" dur="3000" fill="hold"/>
                                        <p:tgtEl>
                                          <p:spTgt spid="13"/>
                                        </p:tgtEl>
                                        <p:attrNameLst>
                                          <p:attrName>style.rotation</p:attrName>
                                        </p:attrNameLst>
                                      </p:cBhvr>
                                      <p:tavLst>
                                        <p:tav tm="0">
                                          <p:val>
                                            <p:fltVal val="360"/>
                                          </p:val>
                                        </p:tav>
                                        <p:tav tm="100000">
                                          <p:val>
                                            <p:fltVal val="0"/>
                                          </p:val>
                                        </p:tav>
                                      </p:tavLst>
                                    </p:anim>
                                    <p:animEffect transition="in" filter="fade">
                                      <p:cBhvr>
                                        <p:cTn id="2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p:txBody>
          <a:bodyPr/>
          <a:lstStyle/>
          <a:p>
            <a:pPr eaLnBrk="1" hangingPunct="1"/>
            <a:endParaRPr lang="ru-RU" dirty="0" smtClean="0"/>
          </a:p>
        </p:txBody>
      </p:sp>
      <p:sp>
        <p:nvSpPr>
          <p:cNvPr id="17410" name="Rectangle 3"/>
          <p:cNvSpPr>
            <a:spLocks noGrp="1"/>
          </p:cNvSpPr>
          <p:nvPr>
            <p:ph type="body" idx="4294967295"/>
          </p:nvPr>
        </p:nvSpPr>
        <p:spPr/>
        <p:txBody>
          <a:bodyPr/>
          <a:lstStyle/>
          <a:p>
            <a:pPr eaLnBrk="1" hangingPunct="1"/>
            <a:endParaRPr lang="ru-RU" dirty="0" smtClean="0"/>
          </a:p>
        </p:txBody>
      </p:sp>
      <p:pic>
        <p:nvPicPr>
          <p:cNvPr id="17411"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7412"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r>
              <a:rPr lang="ru-RU" b="1" dirty="0">
                <a:solidFill>
                  <a:srgbClr val="FFC000"/>
                </a:solidFill>
                <a:latin typeface="Comic Sans MS" pitchFamily="66" charset="0"/>
              </a:rPr>
              <a:t>    </a:t>
            </a:r>
          </a:p>
        </p:txBody>
      </p:sp>
      <p:sp>
        <p:nvSpPr>
          <p:cNvPr id="2" name="Прямоугольник 1"/>
          <p:cNvSpPr/>
          <p:nvPr/>
        </p:nvSpPr>
        <p:spPr>
          <a:xfrm>
            <a:off x="7679993" y="6470114"/>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8" name="Прямоугольник 7"/>
          <p:cNvSpPr/>
          <p:nvPr/>
        </p:nvSpPr>
        <p:spPr>
          <a:xfrm>
            <a:off x="251520" y="1772817"/>
            <a:ext cx="7704856" cy="5693866"/>
          </a:xfrm>
          <a:prstGeom prst="rect">
            <a:avLst/>
          </a:prstGeom>
          <a:noFill/>
        </p:spPr>
        <p:txBody>
          <a:bodyPr wrap="square" lIns="91440" tIns="45720" rIns="91440" bIns="45720">
            <a:spAutoFit/>
          </a:bodyPr>
          <a:lstStyle/>
          <a:p>
            <a:pPr algn="ctr"/>
            <a:r>
              <a:rPr lang="ru-RU" sz="54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Метод проектов -</a:t>
            </a:r>
            <a:r>
              <a:rPr lang="ru-RU" sz="3200" i="1" dirty="0" smtClean="0"/>
              <a:t>способ организации педагогического процесса, основанный на взаимодействии педагога и воспитанника, </a:t>
            </a:r>
            <a:r>
              <a:rPr lang="ru-RU" sz="3200" i="1" dirty="0" smtClean="0">
                <a:solidFill>
                  <a:srgbClr val="FF0000"/>
                </a:solidFill>
              </a:rPr>
              <a:t>способ взаимодействия </a:t>
            </a:r>
            <a:r>
              <a:rPr lang="ru-RU" sz="3200" i="1" dirty="0" smtClean="0"/>
              <a:t>с окружающей средой, </a:t>
            </a:r>
            <a:r>
              <a:rPr lang="ru-RU" sz="3200" i="1" dirty="0" smtClean="0">
                <a:solidFill>
                  <a:srgbClr val="FF0000"/>
                </a:solidFill>
              </a:rPr>
              <a:t>поэтапная практическая деятельность </a:t>
            </a:r>
            <a:r>
              <a:rPr lang="ru-RU" sz="3200" i="1" dirty="0" smtClean="0"/>
              <a:t>по достижению поставленной цели</a:t>
            </a:r>
            <a:endParaRPr lang="ru-RU" sz="3200" dirty="0" smtClean="0"/>
          </a:p>
          <a:p>
            <a:pPr algn="ctr"/>
            <a:r>
              <a:rPr lang="ru-RU" sz="54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ustDataLst>
      <p:tags r:id="rId1"/>
    </p:custDataLst>
  </p:cSld>
  <p:clrMapOvr>
    <a:masterClrMapping/>
  </p:clrMapOvr>
  <p:transition spd="slow" advTm="15795">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2771800" y="2564904"/>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457"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19458"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19459"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9461" name="Прямоугольник 7"/>
          <p:cNvSpPr>
            <a:spLocks noChangeArrowheads="1"/>
          </p:cNvSpPr>
          <p:nvPr/>
        </p:nvSpPr>
        <p:spPr bwMode="auto">
          <a:xfrm>
            <a:off x="2484438" y="5013325"/>
            <a:ext cx="6408737" cy="461665"/>
          </a:xfrm>
          <a:prstGeom prst="rect">
            <a:avLst/>
          </a:prstGeom>
          <a:noFill/>
          <a:ln w="9525">
            <a:noFill/>
            <a:miter lim="800000"/>
            <a:headEnd/>
            <a:tailEnd/>
          </a:ln>
        </p:spPr>
        <p:txBody>
          <a:bodyPr>
            <a:spAutoFit/>
          </a:bodyPr>
          <a:lstStyle/>
          <a:p>
            <a:pPr algn="just"/>
            <a:endParaRPr lang="ru-RU" sz="2400" dirty="0">
              <a:latin typeface="Calibri" pitchFamily="34" charset="0"/>
            </a:endParaRPr>
          </a:p>
        </p:txBody>
      </p:sp>
      <p:sp>
        <p:nvSpPr>
          <p:cNvPr id="2" name="Прямоугольник 1"/>
          <p:cNvSpPr/>
          <p:nvPr/>
        </p:nvSpPr>
        <p:spPr>
          <a:xfrm>
            <a:off x="7413324" y="6309320"/>
            <a:ext cx="338554"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7" name="Прямоугольник 6"/>
          <p:cNvSpPr/>
          <p:nvPr/>
        </p:nvSpPr>
        <p:spPr>
          <a:xfrm>
            <a:off x="1115616" y="620688"/>
            <a:ext cx="8028384" cy="769441"/>
          </a:xfrm>
          <a:prstGeom prst="rect">
            <a:avLst/>
          </a:prstGeom>
        </p:spPr>
        <p:txBody>
          <a:bodyPr wrap="square">
            <a:spAutoFit/>
          </a:bodyPr>
          <a:lstStyle/>
          <a:p>
            <a:r>
              <a:rPr lang="ru-RU" sz="2000" b="1" dirty="0" smtClean="0">
                <a:latin typeface="Franklin Gothic Medium" pitchFamily="34" charset="0"/>
              </a:rPr>
              <a:t>                                в дошкольных учреждениях является                                      </a:t>
            </a:r>
          </a:p>
          <a:p>
            <a:r>
              <a:rPr lang="ru-RU" sz="2400" b="1" i="1" dirty="0">
                <a:solidFill>
                  <a:srgbClr val="FF0000"/>
                </a:solidFill>
                <a:latin typeface="Franklin Gothic Medium" pitchFamily="34" charset="0"/>
              </a:rPr>
              <a:t> </a:t>
            </a:r>
            <a:r>
              <a:rPr lang="ru-RU" sz="2400" b="1" i="1" dirty="0" smtClean="0">
                <a:solidFill>
                  <a:srgbClr val="FF0000"/>
                </a:solidFill>
                <a:latin typeface="Franklin Gothic Medium" pitchFamily="34" charset="0"/>
              </a:rPr>
              <a:t>          развитие свободной творческой личности ребенка</a:t>
            </a:r>
            <a:r>
              <a:rPr lang="ru-RU" sz="2400" b="1" i="1" dirty="0" smtClean="0">
                <a:solidFill>
                  <a:srgbClr val="FF0000"/>
                </a:solidFill>
              </a:rPr>
              <a:t>.</a:t>
            </a:r>
            <a:endParaRPr lang="ru-RU" sz="2400" dirty="0"/>
          </a:p>
        </p:txBody>
      </p:sp>
      <p:sp>
        <p:nvSpPr>
          <p:cNvPr id="13" name="Прямоугольник 12"/>
          <p:cNvSpPr/>
          <p:nvPr/>
        </p:nvSpPr>
        <p:spPr>
          <a:xfrm>
            <a:off x="1763688" y="188640"/>
            <a:ext cx="7380312" cy="461665"/>
          </a:xfrm>
          <a:prstGeom prst="rect">
            <a:avLst/>
          </a:prstGeom>
          <a:noFill/>
        </p:spPr>
        <p:txBody>
          <a:bodyPr wrap="square" lIns="91440" tIns="45720" rIns="91440" bIns="45720">
            <a:spAutoFit/>
          </a:bodyPr>
          <a:lstStyle/>
          <a:p>
            <a:pPr algn="ctr"/>
            <a:r>
              <a:rPr lang="ru-RU" sz="2400" b="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Основной   целью  проектного  метода- </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Скругленный прямоугольник 14"/>
          <p:cNvSpPr/>
          <p:nvPr/>
        </p:nvSpPr>
        <p:spPr>
          <a:xfrm>
            <a:off x="2267744" y="1484784"/>
            <a:ext cx="2880320" cy="23042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ffectLst>
                <a:glow rad="228600">
                  <a:schemeClr val="accent3">
                    <a:satMod val="175000"/>
                    <a:alpha val="40000"/>
                  </a:schemeClr>
                </a:glow>
              </a:effectLst>
            </a:endParaRPr>
          </a:p>
        </p:txBody>
      </p:sp>
      <p:sp>
        <p:nvSpPr>
          <p:cNvPr id="8" name="Прямоугольник 7"/>
          <p:cNvSpPr/>
          <p:nvPr/>
        </p:nvSpPr>
        <p:spPr>
          <a:xfrm>
            <a:off x="2484438" y="1700808"/>
            <a:ext cx="2231578" cy="1323439"/>
          </a:xfrm>
          <a:prstGeom prst="rect">
            <a:avLst/>
          </a:prstGeom>
        </p:spPr>
        <p:txBody>
          <a:bodyPr wrap="square">
            <a:spAutoFit/>
          </a:bodyPr>
          <a:lstStyle/>
          <a:p>
            <a:pPr lvl="0" algn="ctr"/>
            <a:r>
              <a:rPr lang="ru-RU" sz="2000" b="1" dirty="0" smtClean="0">
                <a:latin typeface="Franklin Gothic Medium" pitchFamily="34" charset="0"/>
              </a:rPr>
              <a:t>Развитие творческого воображения и мышления</a:t>
            </a:r>
            <a:endParaRPr lang="ru-RU" sz="2000" dirty="0">
              <a:latin typeface="Franklin Gothic Medium" pitchFamily="34" charset="0"/>
            </a:endParaRPr>
          </a:p>
        </p:txBody>
      </p:sp>
      <p:sp>
        <p:nvSpPr>
          <p:cNvPr id="16" name="Скругленный прямоугольник 15"/>
          <p:cNvSpPr/>
          <p:nvPr/>
        </p:nvSpPr>
        <p:spPr>
          <a:xfrm>
            <a:off x="5292080" y="1484784"/>
            <a:ext cx="2808312" cy="22322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5580112" y="1700808"/>
            <a:ext cx="2304256" cy="1323439"/>
          </a:xfrm>
          <a:prstGeom prst="rect">
            <a:avLst/>
          </a:prstGeom>
        </p:spPr>
        <p:txBody>
          <a:bodyPr wrap="square">
            <a:spAutoFit/>
          </a:bodyPr>
          <a:lstStyle/>
          <a:p>
            <a:pPr lvl="0" algn="ctr"/>
            <a:r>
              <a:rPr lang="ru-RU" sz="2000" b="1" dirty="0" smtClean="0">
                <a:latin typeface="Franklin Gothic Medium" pitchFamily="34" charset="0"/>
              </a:rPr>
              <a:t>Обеспечение психологического благополучия и здоровья детей</a:t>
            </a:r>
            <a:endParaRPr lang="ru-RU" sz="2000" dirty="0">
              <a:latin typeface="Franklin Gothic Medium" pitchFamily="34" charset="0"/>
            </a:endParaRPr>
          </a:p>
        </p:txBody>
      </p:sp>
      <p:sp>
        <p:nvSpPr>
          <p:cNvPr id="17" name="Скругленный прямоугольник 16"/>
          <p:cNvSpPr/>
          <p:nvPr/>
        </p:nvSpPr>
        <p:spPr>
          <a:xfrm>
            <a:off x="2267744" y="3933056"/>
            <a:ext cx="2952328" cy="23042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2771800" y="4365104"/>
            <a:ext cx="2304256"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000" b="1" dirty="0" smtClean="0">
                <a:latin typeface="Franklin Gothic Medium" pitchFamily="34" charset="0"/>
              </a:rPr>
              <a:t>Развитие коммуникативных навыков</a:t>
            </a:r>
          </a:p>
        </p:txBody>
      </p:sp>
      <p:sp>
        <p:nvSpPr>
          <p:cNvPr id="18" name="Скругленный прямоугольник 17"/>
          <p:cNvSpPr/>
          <p:nvPr/>
        </p:nvSpPr>
        <p:spPr>
          <a:xfrm>
            <a:off x="5364088" y="3861048"/>
            <a:ext cx="2880320" cy="23762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5724128" y="4365104"/>
            <a:ext cx="2376264" cy="1015663"/>
          </a:xfrm>
          <a:prstGeom prst="rect">
            <a:avLst/>
          </a:prstGeom>
        </p:spPr>
        <p:txBody>
          <a:bodyPr wrap="square">
            <a:spAutoFit/>
          </a:bodyPr>
          <a:lstStyle/>
          <a:p>
            <a:pPr lvl="0" algn="ctr"/>
            <a:r>
              <a:rPr lang="ru-RU" sz="2000" b="1" dirty="0" smtClean="0">
                <a:latin typeface="Franklin Gothic Medium" pitchFamily="34" charset="0"/>
              </a:rPr>
              <a:t>развитие  познавательных способностей</a:t>
            </a:r>
            <a:endParaRPr lang="ru-RU" sz="2000" b="1" dirty="0">
              <a:latin typeface="Franklin Gothic Medium" pitchFamily="34" charset="0"/>
            </a:endParaRPr>
          </a:p>
        </p:txBody>
      </p:sp>
      <p:sp>
        <p:nvSpPr>
          <p:cNvPr id="19" name="7-конечная звезда 18"/>
          <p:cNvSpPr/>
          <p:nvPr/>
        </p:nvSpPr>
        <p:spPr>
          <a:xfrm>
            <a:off x="3851920" y="2708920"/>
            <a:ext cx="2880320" cy="187220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2" name="Прямоугольник 11"/>
          <p:cNvSpPr/>
          <p:nvPr/>
        </p:nvSpPr>
        <p:spPr>
          <a:xfrm>
            <a:off x="4211960" y="3068960"/>
            <a:ext cx="2088232" cy="954107"/>
          </a:xfrm>
          <a:prstGeom prst="rect">
            <a:avLst/>
          </a:prstGeom>
        </p:spPr>
        <p:txBody>
          <a:bodyPr wrap="square">
            <a:spAutoFit/>
          </a:bodyPr>
          <a:lstStyle/>
          <a:p>
            <a:pPr lvl="0" algn="ctr"/>
            <a:r>
              <a:rPr lang="ru-RU" sz="2800" b="1" i="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Задачи</a:t>
            </a:r>
          </a:p>
          <a:p>
            <a:pPr lvl="0" algn="ctr"/>
            <a:r>
              <a:rPr lang="ru-RU" sz="2800" b="1" i="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развития</a:t>
            </a:r>
            <a:endParaRPr lang="ru-RU" sz="2800" b="1" i="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400" advTm="34184">
        <p14:honeycomb/>
      </p:transition>
    </mc:Choice>
    <mc:Fallback xmlns="">
      <p:transition spd="slow" advTm="341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7">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7">
                                            <p:txEl>
                                              <p:pRg st="1" end="1"/>
                                            </p:txEl>
                                          </p:spTgt>
                                        </p:tgtEl>
                                        <p:attrNameLst>
                                          <p:attrName>ppt_w</p:attrName>
                                        </p:attrNameLst>
                                      </p:cBhvr>
                                    </p:anim>
                                    <p:anim by="(#ppt_w*0.50)" calcmode="lin" valueType="num">
                                      <p:cBhvr>
                                        <p:cTn id="20" dur="500" decel="50000" autoRev="1" fill="hold">
                                          <p:stCondLst>
                                            <p:cond delay="0"/>
                                          </p:stCondLst>
                                        </p:cTn>
                                        <p:tgtEl>
                                          <p:spTgt spid="7">
                                            <p:txEl>
                                              <p:pRg st="1" end="1"/>
                                            </p:txEl>
                                          </p:spTgt>
                                        </p:tgtEl>
                                        <p:attrNameLst>
                                          <p:attrName>ppt_x</p:attrName>
                                        </p:attrNameLst>
                                      </p:cBhvr>
                                    </p:anim>
                                    <p:anim from="(-#ppt_h/2)" to="(#ppt_y)" calcmode="lin" valueType="num">
                                      <p:cBhvr>
                                        <p:cTn id="21" dur="1000" fill="hold">
                                          <p:stCondLst>
                                            <p:cond delay="0"/>
                                          </p:stCondLst>
                                        </p:cTn>
                                        <p:tgtEl>
                                          <p:spTgt spid="7">
                                            <p:txEl>
                                              <p:pRg st="1" end="1"/>
                                            </p:txEl>
                                          </p:spTgt>
                                        </p:tgtEl>
                                        <p:attrNameLst>
                                          <p:attrName>ppt_y</p:attrName>
                                        </p:attrNameLst>
                                      </p:cBhvr>
                                    </p:anim>
                                    <p:animRot by="21600000">
                                      <p:cBhvr>
                                        <p:cTn id="22" dur="1000" fill="hold">
                                          <p:stCondLst>
                                            <p:cond delay="0"/>
                                          </p:stCondLst>
                                        </p:cTn>
                                        <p:tgtEl>
                                          <p:spTgt spid="7">
                                            <p:txEl>
                                              <p:pRg st="1" end="1"/>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12"/>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2000"/>
                                        <p:tgtEl>
                                          <p:spTgt spid="9">
                                            <p:txEl>
                                              <p:pRg st="0" end="0"/>
                                            </p:txEl>
                                          </p:spTgt>
                                        </p:tgtEl>
                                      </p:cBhvr>
                                    </p:animEffect>
                                    <p:anim calcmode="lin" valueType="num">
                                      <p:cBhvr>
                                        <p:cTn id="42"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43"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4"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wipe(down)">
                                      <p:cBhvr>
                                        <p:cTn id="54" dur="580">
                                          <p:stCondLst>
                                            <p:cond delay="0"/>
                                          </p:stCondLst>
                                        </p:cTn>
                                        <p:tgtEl>
                                          <p:spTgt spid="10">
                                            <p:txEl>
                                              <p:pRg st="0" end="0"/>
                                            </p:txEl>
                                          </p:spTgt>
                                        </p:tgtEl>
                                      </p:cBhvr>
                                    </p:animEffect>
                                    <p:anim calcmode="lin" valueType="num">
                                      <p:cBhvr>
                                        <p:cTn id="55"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xEl>
                                              <p:pRg st="0" end="0"/>
                                            </p:txEl>
                                          </p:spTgt>
                                        </p:tgtEl>
                                      </p:cBhvr>
                                      <p:to x="100000" y="60000"/>
                                    </p:animScale>
                                    <p:animScale>
                                      <p:cBhvr>
                                        <p:cTn id="61" dur="166" decel="50000">
                                          <p:stCondLst>
                                            <p:cond delay="676"/>
                                          </p:stCondLst>
                                        </p:cTn>
                                        <p:tgtEl>
                                          <p:spTgt spid="10">
                                            <p:txEl>
                                              <p:pRg st="0" end="0"/>
                                            </p:txEl>
                                          </p:spTgt>
                                        </p:tgtEl>
                                      </p:cBhvr>
                                      <p:to x="100000" y="100000"/>
                                    </p:animScale>
                                    <p:animScale>
                                      <p:cBhvr>
                                        <p:cTn id="62" dur="26">
                                          <p:stCondLst>
                                            <p:cond delay="1312"/>
                                          </p:stCondLst>
                                        </p:cTn>
                                        <p:tgtEl>
                                          <p:spTgt spid="10">
                                            <p:txEl>
                                              <p:pRg st="0" end="0"/>
                                            </p:txEl>
                                          </p:spTgt>
                                        </p:tgtEl>
                                      </p:cBhvr>
                                      <p:to x="100000" y="80000"/>
                                    </p:animScale>
                                    <p:animScale>
                                      <p:cBhvr>
                                        <p:cTn id="63" dur="166" decel="50000">
                                          <p:stCondLst>
                                            <p:cond delay="1338"/>
                                          </p:stCondLst>
                                        </p:cTn>
                                        <p:tgtEl>
                                          <p:spTgt spid="10">
                                            <p:txEl>
                                              <p:pRg st="0" end="0"/>
                                            </p:txEl>
                                          </p:spTgt>
                                        </p:tgtEl>
                                      </p:cBhvr>
                                      <p:to x="100000" y="100000"/>
                                    </p:animScale>
                                    <p:animScale>
                                      <p:cBhvr>
                                        <p:cTn id="64" dur="26">
                                          <p:stCondLst>
                                            <p:cond delay="1642"/>
                                          </p:stCondLst>
                                        </p:cTn>
                                        <p:tgtEl>
                                          <p:spTgt spid="10">
                                            <p:txEl>
                                              <p:pRg st="0" end="0"/>
                                            </p:txEl>
                                          </p:spTgt>
                                        </p:tgtEl>
                                      </p:cBhvr>
                                      <p:to x="100000" y="90000"/>
                                    </p:animScale>
                                    <p:animScale>
                                      <p:cBhvr>
                                        <p:cTn id="65" dur="166" decel="50000">
                                          <p:stCondLst>
                                            <p:cond delay="1668"/>
                                          </p:stCondLst>
                                        </p:cTn>
                                        <p:tgtEl>
                                          <p:spTgt spid="10">
                                            <p:txEl>
                                              <p:pRg st="0" end="0"/>
                                            </p:txEl>
                                          </p:spTgt>
                                        </p:tgtEl>
                                      </p:cBhvr>
                                      <p:to x="100000" y="100000"/>
                                    </p:animScale>
                                    <p:animScale>
                                      <p:cBhvr>
                                        <p:cTn id="66" dur="26">
                                          <p:stCondLst>
                                            <p:cond delay="1808"/>
                                          </p:stCondLst>
                                        </p:cTn>
                                        <p:tgtEl>
                                          <p:spTgt spid="10">
                                            <p:txEl>
                                              <p:pRg st="0" end="0"/>
                                            </p:txEl>
                                          </p:spTgt>
                                        </p:tgtEl>
                                      </p:cBhvr>
                                      <p:to x="100000" y="95000"/>
                                    </p:animScale>
                                    <p:animScale>
                                      <p:cBhvr>
                                        <p:cTn id="67" dur="166" decel="50000">
                                          <p:stCondLst>
                                            <p:cond delay="1834"/>
                                          </p:stCondLst>
                                        </p:cTn>
                                        <p:tgtEl>
                                          <p:spTgt spid="10">
                                            <p:txEl>
                                              <p:pRg st="0" end="0"/>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heel(1)">
                                      <p:cBhvr>
                                        <p:cTn id="72" dur="2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 calcmode="lin" valueType="num">
                                      <p:cBhvr>
                                        <p:cTn id="7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80">
                                          <p:stCondLst>
                                            <p:cond delay="0"/>
                                          </p:stCondLst>
                                        </p:cTn>
                                        <p:tgtEl>
                                          <p:spTgt spid="8"/>
                                        </p:tgtEl>
                                      </p:cBhvr>
                                    </p:animEffect>
                                    <p:anim calcmode="lin" valueType="num">
                                      <p:cBhvr>
                                        <p:cTn id="8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gtEl>
                                      </p:cBhvr>
                                      <p:to x="100000" y="60000"/>
                                    </p:animScale>
                                    <p:animScale>
                                      <p:cBhvr>
                                        <p:cTn id="91" dur="166" decel="50000">
                                          <p:stCondLst>
                                            <p:cond delay="676"/>
                                          </p:stCondLst>
                                        </p:cTn>
                                        <p:tgtEl>
                                          <p:spTgt spid="8"/>
                                        </p:tgtEl>
                                      </p:cBhvr>
                                      <p:to x="100000" y="100000"/>
                                    </p:animScale>
                                    <p:animScale>
                                      <p:cBhvr>
                                        <p:cTn id="92" dur="26">
                                          <p:stCondLst>
                                            <p:cond delay="1312"/>
                                          </p:stCondLst>
                                        </p:cTn>
                                        <p:tgtEl>
                                          <p:spTgt spid="8"/>
                                        </p:tgtEl>
                                      </p:cBhvr>
                                      <p:to x="100000" y="80000"/>
                                    </p:animScale>
                                    <p:animScale>
                                      <p:cBhvr>
                                        <p:cTn id="93" dur="166" decel="50000">
                                          <p:stCondLst>
                                            <p:cond delay="1338"/>
                                          </p:stCondLst>
                                        </p:cTn>
                                        <p:tgtEl>
                                          <p:spTgt spid="8"/>
                                        </p:tgtEl>
                                      </p:cBhvr>
                                      <p:to x="100000" y="100000"/>
                                    </p:animScale>
                                    <p:animScale>
                                      <p:cBhvr>
                                        <p:cTn id="94" dur="26">
                                          <p:stCondLst>
                                            <p:cond delay="1642"/>
                                          </p:stCondLst>
                                        </p:cTn>
                                        <p:tgtEl>
                                          <p:spTgt spid="8"/>
                                        </p:tgtEl>
                                      </p:cBhvr>
                                      <p:to x="100000" y="90000"/>
                                    </p:animScale>
                                    <p:animScale>
                                      <p:cBhvr>
                                        <p:cTn id="95" dur="166" decel="50000">
                                          <p:stCondLst>
                                            <p:cond delay="1668"/>
                                          </p:stCondLst>
                                        </p:cTn>
                                        <p:tgtEl>
                                          <p:spTgt spid="8"/>
                                        </p:tgtEl>
                                      </p:cBhvr>
                                      <p:to x="100000" y="100000"/>
                                    </p:animScale>
                                    <p:animScale>
                                      <p:cBhvr>
                                        <p:cTn id="96" dur="26">
                                          <p:stCondLst>
                                            <p:cond delay="1808"/>
                                          </p:stCondLst>
                                        </p:cTn>
                                        <p:tgtEl>
                                          <p:spTgt spid="8"/>
                                        </p:tgtEl>
                                      </p:cBhvr>
                                      <p:to x="100000" y="95000"/>
                                    </p:animScale>
                                    <p:animScale>
                                      <p:cBhvr>
                                        <p:cTn id="9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8" grpId="0"/>
      <p:bldP spid="16" grpId="0" animBg="1"/>
      <p:bldP spid="17" grpId="0" animBg="1"/>
      <p:bldP spid="18"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eaLnBrk="1" hangingPunct="1"/>
            <a:endParaRPr lang="ru-RU" dirty="0" smtClean="0"/>
          </a:p>
        </p:txBody>
      </p:sp>
      <p:sp>
        <p:nvSpPr>
          <p:cNvPr id="20482" name="Rectangle 3"/>
          <p:cNvSpPr>
            <a:spLocks noGrp="1"/>
          </p:cNvSpPr>
          <p:nvPr>
            <p:ph type="body" idx="4294967295"/>
          </p:nvPr>
        </p:nvSpPr>
        <p:spPr/>
        <p:txBody>
          <a:bodyPr/>
          <a:lstStyle/>
          <a:p>
            <a:pPr eaLnBrk="1" hangingPunct="1"/>
            <a:endParaRPr lang="ru-RU" dirty="0" smtClean="0"/>
          </a:p>
        </p:txBody>
      </p:sp>
      <p:pic>
        <p:nvPicPr>
          <p:cNvPr id="20483"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252413" y="1989138"/>
            <a:ext cx="9720263" cy="461962"/>
          </a:xfrm>
          <a:prstGeom prst="rect">
            <a:avLst/>
          </a:prstGeom>
        </p:spPr>
        <p:txBody>
          <a:bodyPr>
            <a:spAutoFit/>
          </a:bodyPr>
          <a:lstStyle/>
          <a:p>
            <a:pPr algn="ctr" fontAlgn="auto">
              <a:spcBef>
                <a:spcPts val="0"/>
              </a:spcBef>
              <a:spcAft>
                <a:spcPts val="0"/>
              </a:spcAft>
              <a:defRPr/>
            </a:pP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20485"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endParaRPr lang="ru-RU" b="1" dirty="0">
              <a:solidFill>
                <a:srgbClr val="FFC000"/>
              </a:solidFill>
              <a:latin typeface="Comic Sans MS" pitchFamily="66" charset="0"/>
            </a:endParaRPr>
          </a:p>
        </p:txBody>
      </p:sp>
      <p:sp>
        <p:nvSpPr>
          <p:cNvPr id="20486" name="Прямоугольник 7"/>
          <p:cNvSpPr>
            <a:spLocks noChangeArrowheads="1"/>
          </p:cNvSpPr>
          <p:nvPr/>
        </p:nvSpPr>
        <p:spPr bwMode="auto">
          <a:xfrm>
            <a:off x="5940425" y="2781300"/>
            <a:ext cx="3527425" cy="522288"/>
          </a:xfrm>
          <a:prstGeom prst="rect">
            <a:avLst/>
          </a:prstGeom>
          <a:noFill/>
          <a:ln w="9525">
            <a:noFill/>
            <a:miter lim="800000"/>
            <a:headEnd/>
            <a:tailEnd/>
          </a:ln>
        </p:spPr>
        <p:txBody>
          <a:bodyPr>
            <a:spAutoFit/>
          </a:bodyPr>
          <a:lstStyle/>
          <a:p>
            <a:endParaRPr lang="ru-RU" sz="2800" dirty="0">
              <a:solidFill>
                <a:srgbClr val="FFFF00"/>
              </a:solidFill>
              <a:latin typeface="Calibri" pitchFamily="34" charset="0"/>
            </a:endParaRPr>
          </a:p>
        </p:txBody>
      </p:sp>
      <p:sp>
        <p:nvSpPr>
          <p:cNvPr id="2" name="Прямоугольник 1"/>
          <p:cNvSpPr/>
          <p:nvPr/>
        </p:nvSpPr>
        <p:spPr>
          <a:xfrm>
            <a:off x="7700169" y="6469936"/>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9" name="Прямоугольник 8"/>
          <p:cNvSpPr/>
          <p:nvPr/>
        </p:nvSpPr>
        <p:spPr>
          <a:xfrm>
            <a:off x="251520" y="1772816"/>
            <a:ext cx="8568952" cy="1384995"/>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2800" b="1" dirty="0" smtClean="0">
                <a:ln/>
                <a:solidFill>
                  <a:srgbClr val="7030A0"/>
                </a:solidFill>
                <a:latin typeface="Monotype Corsiva" pitchFamily="66" charset="0"/>
              </a:rPr>
              <a:t>Задачи исследовательской деятельности специфичны для каждого возраста.</a:t>
            </a:r>
          </a:p>
          <a:p>
            <a:pPr algn="ctr"/>
            <a:endParaRPr lang="ru-RU" sz="2800" b="1" dirty="0">
              <a:ln/>
              <a:solidFill>
                <a:schemeClr val="accent5">
                  <a:tint val="50000"/>
                  <a:satMod val="180000"/>
                </a:schemeClr>
              </a:solidFill>
              <a:latin typeface="Monotype Corsiva" pitchFamily="66" charset="0"/>
            </a:endParaRPr>
          </a:p>
        </p:txBody>
      </p:sp>
      <p:sp>
        <p:nvSpPr>
          <p:cNvPr id="10" name="Прямоугольник 9"/>
          <p:cNvSpPr/>
          <p:nvPr/>
        </p:nvSpPr>
        <p:spPr>
          <a:xfrm>
            <a:off x="578848" y="2726922"/>
            <a:ext cx="8460432" cy="400110"/>
          </a:xfrm>
          <a:prstGeom prst="rect">
            <a:avLst/>
          </a:prstGeom>
        </p:spPr>
        <p:txBody>
          <a:bodyPr wrap="square">
            <a:spAutoFit/>
          </a:bodyPr>
          <a:lstStyle/>
          <a:p>
            <a:r>
              <a:rPr lang="ru-RU" sz="2000" b="1" dirty="0" smtClean="0">
                <a:solidFill>
                  <a:srgbClr val="C00000"/>
                </a:solidFill>
                <a:latin typeface="Franklin Gothic Medium" pitchFamily="34" charset="0"/>
              </a:rPr>
              <a:t>              В </a:t>
            </a:r>
            <a:r>
              <a:rPr lang="ru-RU" sz="2000" b="1" u="sng" dirty="0" smtClean="0">
                <a:solidFill>
                  <a:srgbClr val="C00000"/>
                </a:solidFill>
                <a:latin typeface="Franklin Gothic Medium" pitchFamily="34" charset="0"/>
              </a:rPr>
              <a:t>младшем  и среднем дошкольном возрасте </a:t>
            </a:r>
            <a:r>
              <a:rPr lang="ru-RU" sz="2000" b="1" dirty="0" smtClean="0">
                <a:solidFill>
                  <a:srgbClr val="C00000"/>
                </a:solidFill>
                <a:latin typeface="Franklin Gothic Medium" pitchFamily="34" charset="0"/>
              </a:rPr>
              <a:t>это</a:t>
            </a:r>
            <a:r>
              <a:rPr lang="ru-RU" b="1" i="1" dirty="0" smtClean="0">
                <a:solidFill>
                  <a:srgbClr val="C00000"/>
                </a:solidFill>
              </a:rPr>
              <a:t>:</a:t>
            </a:r>
            <a:endParaRPr lang="ru-RU" b="1" i="1" dirty="0">
              <a:solidFill>
                <a:srgbClr val="C00000"/>
              </a:solidFill>
            </a:endParaRPr>
          </a:p>
        </p:txBody>
      </p:sp>
      <p:sp>
        <p:nvSpPr>
          <p:cNvPr id="12" name="Горизонтальный свиток 11"/>
          <p:cNvSpPr/>
          <p:nvPr/>
        </p:nvSpPr>
        <p:spPr>
          <a:xfrm>
            <a:off x="611560" y="2726922"/>
            <a:ext cx="7416824" cy="4131077"/>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1187624" y="3284984"/>
            <a:ext cx="6912768" cy="3046988"/>
          </a:xfrm>
          <a:prstGeom prst="rect">
            <a:avLst/>
          </a:prstGeom>
        </p:spPr>
        <p:txBody>
          <a:bodyPr wrap="square">
            <a:spAutoFit/>
          </a:bodyPr>
          <a:lstStyle/>
          <a:p>
            <a:pPr algn="ctr">
              <a:buFont typeface="Wingdings" pitchFamily="2" charset="2"/>
              <a:buChar char="Ø"/>
            </a:pPr>
            <a:r>
              <a:rPr lang="ru-RU" sz="2400" b="1" dirty="0" smtClean="0">
                <a:latin typeface="Franklin Gothic Medium" pitchFamily="34" charset="0"/>
              </a:rPr>
              <a:t>вхождение детей в проблемную игровую ситуацию (ведущая роль педагога);</a:t>
            </a:r>
          </a:p>
          <a:p>
            <a:pPr algn="ctr"/>
            <a:r>
              <a:rPr lang="ru-RU" sz="2400" b="1" dirty="0" smtClean="0">
                <a:latin typeface="Franklin Gothic Medium" pitchFamily="34" charset="0"/>
              </a:rPr>
              <a:t>активизация желания искать пути разрешения проблемной ситуации (вместе с педагогом)</a:t>
            </a:r>
          </a:p>
          <a:p>
            <a:pPr algn="ctr">
              <a:buFont typeface="Wingdings" pitchFamily="2" charset="2"/>
              <a:buChar char="Ø"/>
            </a:pPr>
            <a:endParaRPr lang="ru-RU" sz="2400" b="1" dirty="0" smtClean="0">
              <a:latin typeface="Franklin Gothic Medium" pitchFamily="34" charset="0"/>
            </a:endParaRPr>
          </a:p>
          <a:p>
            <a:pPr algn="ctr">
              <a:buFont typeface="Wingdings" pitchFamily="2" charset="2"/>
              <a:buChar char="Ø"/>
            </a:pPr>
            <a:r>
              <a:rPr lang="ru-RU" sz="2400" b="1" dirty="0" smtClean="0">
                <a:latin typeface="Franklin Gothic Medium" pitchFamily="34" charset="0"/>
              </a:rPr>
              <a:t>формирование начальных предпосылок исследовательской деятельности (практические опыты).</a:t>
            </a:r>
            <a:endParaRPr lang="ru-RU" sz="2400" b="1" dirty="0">
              <a:latin typeface="Franklin Gothic Medium" pitchFamily="34" charset="0"/>
            </a:endParaRPr>
          </a:p>
        </p:txBody>
      </p:sp>
    </p:spTree>
    <p:custDataLst>
      <p:tags r:id="rId1"/>
    </p:custDataLst>
  </p:cSld>
  <p:clrMapOvr>
    <a:masterClrMapping/>
  </p:clrMapOvr>
  <p:transition spd="slow" advTm="22376">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gtEl>
                                        <p:attrNameLst>
                                          <p:attrName>fillcolor</p:attrName>
                                        </p:attrNameLst>
                                      </p:cBhvr>
                                      <p:tavLst>
                                        <p:tav tm="0">
                                          <p:val>
                                            <p:clrVal>
                                              <a:schemeClr val="accent2"/>
                                            </p:clrVal>
                                          </p:val>
                                        </p:tav>
                                        <p:tav tm="50000">
                                          <p:val>
                                            <p:clrVal>
                                              <a:schemeClr val="hlink"/>
                                            </p:clrVal>
                                          </p:val>
                                        </p:tav>
                                      </p:tavLst>
                                    </p:anim>
                                    <p:set>
                                      <p:cBhvr>
                                        <p:cTn id="1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22530"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22531" name="Picture 7" descr="шаблон 2 б"/>
          <p:cNvPicPr>
            <a:picLocks noChangeAspect="1" noChangeArrowheads="1"/>
          </p:cNvPicPr>
          <p:nvPr/>
        </p:nvPicPr>
        <p:blipFill>
          <a:blip r:embed="rId3" cstate="screen"/>
          <a:srcRect/>
          <a:stretch>
            <a:fillRect/>
          </a:stretch>
        </p:blipFill>
        <p:spPr bwMode="auto">
          <a:xfrm>
            <a:off x="0" y="7170"/>
            <a:ext cx="9134440" cy="6850830"/>
          </a:xfrm>
          <a:prstGeom prst="rect">
            <a:avLst/>
          </a:prstGeom>
          <a:noFill/>
          <a:ln w="9525">
            <a:noFill/>
            <a:miter lim="800000"/>
            <a:headEnd/>
            <a:tailEnd/>
          </a:ln>
        </p:spPr>
      </p:pic>
      <p:sp>
        <p:nvSpPr>
          <p:cNvPr id="2" name="Прямоугольник 1"/>
          <p:cNvSpPr/>
          <p:nvPr/>
        </p:nvSpPr>
        <p:spPr>
          <a:xfrm>
            <a:off x="7633669" y="6488668"/>
            <a:ext cx="338554"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6" name="Прямоугольник 5"/>
          <p:cNvSpPr/>
          <p:nvPr/>
        </p:nvSpPr>
        <p:spPr>
          <a:xfrm>
            <a:off x="2286000" y="188641"/>
            <a:ext cx="6606480" cy="400110"/>
          </a:xfrm>
          <a:prstGeom prst="rect">
            <a:avLst/>
          </a:prstGeom>
        </p:spPr>
        <p:txBody>
          <a:bodyPr wrap="square">
            <a:spAutoFit/>
          </a:bodyPr>
          <a:lstStyle/>
          <a:p>
            <a:r>
              <a:rPr lang="ru-RU" sz="2000" b="1" dirty="0" smtClean="0">
                <a:solidFill>
                  <a:srgbClr val="C00000"/>
                </a:solidFill>
                <a:latin typeface="Franklin Gothic Medium" pitchFamily="34" charset="0"/>
              </a:rPr>
              <a:t>В </a:t>
            </a:r>
            <a:r>
              <a:rPr lang="ru-RU" sz="2000" b="1" u="sng" dirty="0" smtClean="0">
                <a:solidFill>
                  <a:srgbClr val="C00000"/>
                </a:solidFill>
                <a:latin typeface="Franklin Gothic Medium" pitchFamily="34" charset="0"/>
              </a:rPr>
              <a:t>старшем дошкольном возрасте </a:t>
            </a:r>
            <a:r>
              <a:rPr lang="ru-RU" sz="2000" b="1" dirty="0" smtClean="0">
                <a:solidFill>
                  <a:srgbClr val="C00000"/>
                </a:solidFill>
                <a:latin typeface="Franklin Gothic Medium" pitchFamily="34" charset="0"/>
              </a:rPr>
              <a:t>это:</a:t>
            </a:r>
            <a:endParaRPr lang="ru-RU" sz="2000" dirty="0">
              <a:latin typeface="Franklin Gothic Medium" pitchFamily="34" charset="0"/>
            </a:endParaRPr>
          </a:p>
        </p:txBody>
      </p:sp>
      <p:sp>
        <p:nvSpPr>
          <p:cNvPr id="11" name="Горизонтальный свиток 10"/>
          <p:cNvSpPr/>
          <p:nvPr/>
        </p:nvSpPr>
        <p:spPr>
          <a:xfrm>
            <a:off x="2195736" y="188640"/>
            <a:ext cx="6408712" cy="648072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7" name="Прямоугольник 6"/>
          <p:cNvSpPr/>
          <p:nvPr/>
        </p:nvSpPr>
        <p:spPr>
          <a:xfrm>
            <a:off x="3059832" y="1196752"/>
            <a:ext cx="5472608" cy="3539430"/>
          </a:xfrm>
          <a:prstGeom prst="rect">
            <a:avLst/>
          </a:prstGeom>
        </p:spPr>
        <p:txBody>
          <a:bodyPr wrap="square">
            <a:spAutoFit/>
          </a:bodyPr>
          <a:lstStyle/>
          <a:p>
            <a:pPr algn="just">
              <a:buFont typeface="Wingdings" pitchFamily="2" charset="2"/>
              <a:buChar char="Ø"/>
            </a:pPr>
            <a:r>
              <a:rPr lang="ru-RU" sz="1600" b="1" i="1" dirty="0" smtClean="0">
                <a:latin typeface="Franklin Gothic Book" pitchFamily="34" charset="0"/>
              </a:rPr>
              <a:t>формирование предпосылок поисковой деятельности, интеллектуальной инициативы;</a:t>
            </a:r>
          </a:p>
          <a:p>
            <a:pPr algn="just">
              <a:buFont typeface="Wingdings" pitchFamily="2" charset="2"/>
              <a:buChar char="Ø"/>
            </a:pPr>
            <a:r>
              <a:rPr lang="ru-RU" sz="1600" b="1" i="1" dirty="0" smtClean="0">
                <a:latin typeface="Franklin Gothic Book" pitchFamily="34" charset="0"/>
              </a:rPr>
              <a:t>развитие умения определять возможные методы решения проблемы с помощью взрослого, а затем и самостоятельно;</a:t>
            </a:r>
          </a:p>
          <a:p>
            <a:pPr algn="just">
              <a:buFont typeface="Wingdings" pitchFamily="2" charset="2"/>
              <a:buChar char="Ø"/>
            </a:pPr>
            <a:r>
              <a:rPr lang="ru-RU" sz="1600" b="1" i="1" dirty="0" smtClean="0">
                <a:latin typeface="Franklin Gothic Book" pitchFamily="34" charset="0"/>
              </a:rPr>
              <a:t>формирование умения применять данные методы, способствующие решению поставленной задачи, с использованием различных вариантов;</a:t>
            </a:r>
          </a:p>
          <a:p>
            <a:pPr algn="just">
              <a:buFont typeface="Wingdings" pitchFamily="2" charset="2"/>
              <a:buChar char="Ø"/>
            </a:pPr>
            <a:r>
              <a:rPr lang="ru-RU" sz="1600" b="1" i="1" dirty="0" smtClean="0">
                <a:latin typeface="Franklin Gothic Book" pitchFamily="34" charset="0"/>
              </a:rPr>
              <a:t>самостоятельное приобретение недостающих знаний из разных источников</a:t>
            </a:r>
          </a:p>
          <a:p>
            <a:pPr algn="just">
              <a:buFont typeface="Wingdings" pitchFamily="2" charset="2"/>
              <a:buChar char="Ø"/>
            </a:pPr>
            <a:r>
              <a:rPr lang="ru-RU" sz="1600" b="1" i="1" dirty="0" smtClean="0">
                <a:latin typeface="Franklin Gothic Book" pitchFamily="34" charset="0"/>
              </a:rPr>
              <a:t>развитие умений пользоваться этими знаниями для решения новых познавательных и практических задач</a:t>
            </a:r>
            <a:endParaRPr lang="ru-RU" sz="1600" b="1" i="1" dirty="0">
              <a:latin typeface="Franklin Gothic Book" pitchFamily="34" charset="0"/>
            </a:endParaRPr>
          </a:p>
        </p:txBody>
      </p:sp>
      <p:sp>
        <p:nvSpPr>
          <p:cNvPr id="8" name="Прямоугольник 7"/>
          <p:cNvSpPr/>
          <p:nvPr/>
        </p:nvSpPr>
        <p:spPr>
          <a:xfrm>
            <a:off x="3059832" y="4221088"/>
            <a:ext cx="5472608" cy="1077218"/>
          </a:xfrm>
          <a:prstGeom prst="rect">
            <a:avLst/>
          </a:prstGeom>
        </p:spPr>
        <p:txBody>
          <a:bodyPr wrap="square">
            <a:spAutoFit/>
          </a:bodyPr>
          <a:lstStyle/>
          <a:p>
            <a:pPr algn="just">
              <a:buFont typeface="Wingdings" pitchFamily="2" charset="2"/>
              <a:buChar char="Ø"/>
            </a:pPr>
            <a:r>
              <a:rPr lang="ru-RU" sz="1600" b="1" i="1" dirty="0" smtClean="0">
                <a:latin typeface="Franklin Gothic Book" pitchFamily="34" charset="0"/>
                <a:cs typeface="Cordia New" pitchFamily="34" charset="-34"/>
              </a:rPr>
              <a:t>Развитие способностей к аналитическому, критическому, творческому мышлению</a:t>
            </a:r>
          </a:p>
          <a:p>
            <a:pPr algn="just">
              <a:buFont typeface="Wingdings" pitchFamily="2" charset="2"/>
              <a:buChar char="Ø"/>
            </a:pPr>
            <a:r>
              <a:rPr lang="ru-RU" sz="1600" b="1" i="1" dirty="0" smtClean="0">
                <a:latin typeface="Franklin Gothic Book" pitchFamily="34" charset="0"/>
                <a:cs typeface="Cordia New" pitchFamily="34" charset="-34"/>
              </a:rPr>
              <a:t>Развитие важнейших компетенций для современной жизни.</a:t>
            </a:r>
            <a:endParaRPr lang="ru-RU" sz="1600" b="1" i="1" dirty="0">
              <a:latin typeface="Franklin Gothic Book" pitchFamily="34" charset="0"/>
              <a:cs typeface="Cordia New" pitchFamily="34" charset="-34"/>
            </a:endParaRPr>
          </a:p>
        </p:txBody>
      </p:sp>
    </p:spTree>
    <p:custDataLst>
      <p:tags r:id="rId1"/>
    </p:custDataLst>
  </p:cSld>
  <p:clrMapOvr>
    <a:masterClrMapping/>
  </p:clrMapOvr>
  <p:transition spd="slow" advTm="28031">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style.rotation</p:attrName>
                                        </p:attrNameLst>
                                      </p:cBhvr>
                                      <p:tavLst>
                                        <p:tav tm="0">
                                          <p:val>
                                            <p:fltVal val="720"/>
                                          </p:val>
                                        </p:tav>
                                        <p:tav tm="100000">
                                          <p:val>
                                            <p:fltVal val="0"/>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23554"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23555"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7700169" y="6456402"/>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6" name="Прямоугольник 5"/>
          <p:cNvSpPr/>
          <p:nvPr/>
        </p:nvSpPr>
        <p:spPr>
          <a:xfrm>
            <a:off x="2016813" y="1"/>
            <a:ext cx="6731651" cy="1200329"/>
          </a:xfrm>
          <a:prstGeom prst="rect">
            <a:avLst/>
          </a:prstGeom>
          <a:noFill/>
        </p:spPr>
        <p:txBody>
          <a:bodyPr wrap="square" lIns="91440" tIns="45720" rIns="91440" bIns="45720">
            <a:spAutoFit/>
          </a:bodyPr>
          <a:lstStyle/>
          <a:p>
            <a:pPr algn="ctr"/>
            <a:r>
              <a:rPr lang="ru-RU" sz="36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rPr>
              <a:t>Позиция детей как участников проекта: </a:t>
            </a:r>
            <a:endParaRPr lang="ru-RU" sz="36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endParaRPr>
          </a:p>
        </p:txBody>
      </p:sp>
      <p:sp>
        <p:nvSpPr>
          <p:cNvPr id="7" name="TextBox 6"/>
          <p:cNvSpPr txBox="1"/>
          <p:nvPr/>
        </p:nvSpPr>
        <p:spPr>
          <a:xfrm>
            <a:off x="2339752" y="1382868"/>
            <a:ext cx="6660232" cy="4524315"/>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buBlip>
                <a:blip r:embed="rId4"/>
              </a:buBlip>
            </a:pPr>
            <a:r>
              <a:rPr lang="ru-RU" b="1" dirty="0" smtClean="0">
                <a:latin typeface="Franklin Gothic Medium" pitchFamily="34" charset="0"/>
              </a:rPr>
              <a:t>Влияют на выбор темы, форм работы в рамках проекта;</a:t>
            </a:r>
          </a:p>
          <a:p>
            <a:pPr algn="ctr">
              <a:buBlip>
                <a:blip r:embed="rId4"/>
              </a:buBlip>
            </a:pPr>
            <a:endParaRPr lang="ru-RU" b="1" dirty="0" smtClean="0">
              <a:latin typeface="Franklin Gothic Medium" pitchFamily="34" charset="0"/>
            </a:endParaRPr>
          </a:p>
          <a:p>
            <a:pPr algn="ctr">
              <a:buBlip>
                <a:blip r:embed="rId4"/>
              </a:buBlip>
            </a:pPr>
            <a:endParaRPr lang="ru-RU" b="1" dirty="0" smtClean="0">
              <a:latin typeface="Franklin Gothic Medium" pitchFamily="34" charset="0"/>
            </a:endParaRPr>
          </a:p>
          <a:p>
            <a:pPr algn="ctr">
              <a:buBlip>
                <a:blip r:embed="rId4"/>
              </a:buBlip>
            </a:pPr>
            <a:r>
              <a:rPr lang="ru-RU" b="1" dirty="0" smtClean="0">
                <a:latin typeface="Franklin Gothic Medium" pitchFamily="34" charset="0"/>
              </a:rPr>
              <a:t> Устанавливают последовательность и общую продолжительность выполнения  самостоятельно выбранной деятельности:</a:t>
            </a:r>
          </a:p>
          <a:p>
            <a:pPr algn="ctr">
              <a:buBlip>
                <a:blip r:embed="rId4"/>
              </a:buBlip>
            </a:pPr>
            <a:endParaRPr lang="ru-RU" b="1" dirty="0" smtClean="0">
              <a:latin typeface="Franklin Gothic Medium" pitchFamily="34" charset="0"/>
            </a:endParaRPr>
          </a:p>
          <a:p>
            <a:pPr algn="ctr"/>
            <a:endParaRPr lang="ru-RU" b="1" dirty="0" smtClean="0">
              <a:latin typeface="Franklin Gothic Medium" pitchFamily="34" charset="0"/>
            </a:endParaRPr>
          </a:p>
          <a:p>
            <a:pPr algn="ctr">
              <a:buBlip>
                <a:blip r:embed="rId4"/>
              </a:buBlip>
            </a:pPr>
            <a:r>
              <a:rPr lang="ru-RU" b="1" dirty="0" smtClean="0">
                <a:latin typeface="Franklin Gothic Medium" pitchFamily="34" charset="0"/>
              </a:rPr>
              <a:t> Выступают в роли инициаторов, активных участников, а не исполнителей указаний взрослых;</a:t>
            </a:r>
          </a:p>
          <a:p>
            <a:pPr algn="ctr">
              <a:buBlip>
                <a:blip r:embed="rId4"/>
              </a:buBlip>
            </a:pPr>
            <a:endParaRPr lang="ru-RU" b="1" dirty="0" smtClean="0">
              <a:latin typeface="Franklin Gothic Medium" pitchFamily="34" charset="0"/>
            </a:endParaRPr>
          </a:p>
          <a:p>
            <a:pPr algn="ctr"/>
            <a:endParaRPr lang="ru-RU" b="1" dirty="0" smtClean="0">
              <a:latin typeface="Franklin Gothic Medium" pitchFamily="34" charset="0"/>
            </a:endParaRPr>
          </a:p>
          <a:p>
            <a:pPr algn="ctr">
              <a:buBlip>
                <a:blip r:embed="rId4"/>
              </a:buBlip>
            </a:pPr>
            <a:r>
              <a:rPr lang="ru-RU" b="1" dirty="0" smtClean="0">
                <a:latin typeface="Franklin Gothic Medium" pitchFamily="34" charset="0"/>
              </a:rPr>
              <a:t> Реализуют свои интересы, потребности в знаниях, общении, игре и других видах деятельности, в основном самостоятельно, принимая решение об участии или неучастии в общем проекте или конкретном действии</a:t>
            </a:r>
            <a:endParaRPr lang="ru-RU" b="1" dirty="0">
              <a:latin typeface="Franklin Gothic Medium" pitchFamily="34" charset="0"/>
            </a:endParaRPr>
          </a:p>
        </p:txBody>
      </p:sp>
      <p:sp>
        <p:nvSpPr>
          <p:cNvPr id="12" name="5-конечная звезда 11"/>
          <p:cNvSpPr/>
          <p:nvPr/>
        </p:nvSpPr>
        <p:spPr>
          <a:xfrm>
            <a:off x="8532440" y="1628800"/>
            <a:ext cx="395536" cy="360040"/>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5-конечная звезда 12"/>
          <p:cNvSpPr/>
          <p:nvPr/>
        </p:nvSpPr>
        <p:spPr>
          <a:xfrm>
            <a:off x="2627784" y="1844824"/>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5-конечная звезда 13"/>
          <p:cNvSpPr/>
          <p:nvPr/>
        </p:nvSpPr>
        <p:spPr>
          <a:xfrm>
            <a:off x="3419872" y="2996952"/>
            <a:ext cx="576064"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5-конечная звезда 14"/>
          <p:cNvSpPr/>
          <p:nvPr/>
        </p:nvSpPr>
        <p:spPr>
          <a:xfrm>
            <a:off x="8388424" y="4005064"/>
            <a:ext cx="504056" cy="504056"/>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5-конечная звезда 15"/>
          <p:cNvSpPr/>
          <p:nvPr/>
        </p:nvSpPr>
        <p:spPr>
          <a:xfrm>
            <a:off x="3419872" y="4149080"/>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5-конечная звезда 16"/>
          <p:cNvSpPr/>
          <p:nvPr/>
        </p:nvSpPr>
        <p:spPr>
          <a:xfrm>
            <a:off x="7308304" y="3068960"/>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5-конечная звезда 17"/>
          <p:cNvSpPr/>
          <p:nvPr/>
        </p:nvSpPr>
        <p:spPr>
          <a:xfrm>
            <a:off x="5436096" y="3140968"/>
            <a:ext cx="504056"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20573">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
</p:tagLst>
</file>

<file path=ppt/tags/tag10.xml><?xml version="1.0" encoding="utf-8"?>
<p:tagLst xmlns:a="http://schemas.openxmlformats.org/drawingml/2006/main" xmlns:r="http://schemas.openxmlformats.org/officeDocument/2006/relationships" xmlns:p="http://schemas.openxmlformats.org/presentationml/2006/main">
  <p:tag name="TIMING" val="|0.4|3.4"/>
</p:tagLst>
</file>

<file path=ppt/tags/tag11.xml><?xml version="1.0" encoding="utf-8"?>
<p:tagLst xmlns:a="http://schemas.openxmlformats.org/drawingml/2006/main" xmlns:r="http://schemas.openxmlformats.org/officeDocument/2006/relationships" xmlns:p="http://schemas.openxmlformats.org/presentationml/2006/main">
  <p:tag name="TIMING" val="|0.7|2.5|2.1|1.7|2"/>
</p:tagLst>
</file>

<file path=ppt/tags/tag12.xml><?xml version="1.0" encoding="utf-8"?>
<p:tagLst xmlns:a="http://schemas.openxmlformats.org/drawingml/2006/main" xmlns:r="http://schemas.openxmlformats.org/officeDocument/2006/relationships" xmlns:p="http://schemas.openxmlformats.org/presentationml/2006/main">
  <p:tag name="TIMING" val="|2.5|1.6|2.3|2.4"/>
</p:tagLst>
</file>

<file path=ppt/tags/tag13.xml><?xml version="1.0" encoding="utf-8"?>
<p:tagLst xmlns:a="http://schemas.openxmlformats.org/drawingml/2006/main" xmlns:r="http://schemas.openxmlformats.org/officeDocument/2006/relationships" xmlns:p="http://schemas.openxmlformats.org/presentationml/2006/main">
  <p:tag name="TIMING" val="|0.1|1.6"/>
</p:tagLst>
</file>

<file path=ppt/tags/tag14.xml><?xml version="1.0" encoding="utf-8"?>
<p:tagLst xmlns:a="http://schemas.openxmlformats.org/drawingml/2006/main" xmlns:r="http://schemas.openxmlformats.org/officeDocument/2006/relationships" xmlns:p="http://schemas.openxmlformats.org/presentationml/2006/main">
  <p:tag name="TIMING" val="|1.1|2.4|2.7|2.5"/>
</p:tagLst>
</file>

<file path=ppt/tags/tag15.xml><?xml version="1.0" encoding="utf-8"?>
<p:tagLst xmlns:a="http://schemas.openxmlformats.org/drawingml/2006/main" xmlns:r="http://schemas.openxmlformats.org/officeDocument/2006/relationships" xmlns:p="http://schemas.openxmlformats.org/presentationml/2006/main">
  <p:tag name="TIMING" val="|1.5|1.2|1|1|1.8|0.9|0.9|0.8|1|0.9"/>
</p:tagLst>
</file>

<file path=ppt/tags/tag16.xml><?xml version="1.0" encoding="utf-8"?>
<p:tagLst xmlns:a="http://schemas.openxmlformats.org/drawingml/2006/main" xmlns:r="http://schemas.openxmlformats.org/officeDocument/2006/relationships" xmlns:p="http://schemas.openxmlformats.org/presentationml/2006/main">
  <p:tag name="TIMING" val="|1.1|2.4|2.7|2.5"/>
</p:tagLst>
</file>

<file path=ppt/tags/tag17.xml><?xml version="1.0" encoding="utf-8"?>
<p:tagLst xmlns:a="http://schemas.openxmlformats.org/drawingml/2006/main" xmlns:r="http://schemas.openxmlformats.org/officeDocument/2006/relationships" xmlns:p="http://schemas.openxmlformats.org/presentationml/2006/main">
  <p:tag name="TIMING" val="|1.1|2.4|2.7|2.5"/>
</p:tagLst>
</file>

<file path=ppt/tags/tag18.xml><?xml version="1.0" encoding="utf-8"?>
<p:tagLst xmlns:a="http://schemas.openxmlformats.org/drawingml/2006/main" xmlns:r="http://schemas.openxmlformats.org/officeDocument/2006/relationships" xmlns:p="http://schemas.openxmlformats.org/presentationml/2006/main">
  <p:tag name="TIMING" val="|1.1|2.4|2.7|2.5"/>
</p:tagLst>
</file>

<file path=ppt/tags/tag19.xml><?xml version="1.0" encoding="utf-8"?>
<p:tagLst xmlns:a="http://schemas.openxmlformats.org/drawingml/2006/main" xmlns:r="http://schemas.openxmlformats.org/officeDocument/2006/relationships" xmlns:p="http://schemas.openxmlformats.org/presentationml/2006/main">
  <p:tag name="TIMING" val="|1.3|2.7|2.6"/>
</p:tagLst>
</file>

<file path=ppt/tags/tag2.xml><?xml version="1.0" encoding="utf-8"?>
<p:tagLst xmlns:a="http://schemas.openxmlformats.org/drawingml/2006/main" xmlns:r="http://schemas.openxmlformats.org/officeDocument/2006/relationships" xmlns:p="http://schemas.openxmlformats.org/presentationml/2006/main">
  <p:tag name="TIMING" val="|1.8|5.4"/>
</p:tagLst>
</file>

<file path=ppt/tags/tag20.xml><?xml version="1.0" encoding="utf-8"?>
<p:tagLst xmlns:a="http://schemas.openxmlformats.org/drawingml/2006/main" xmlns:r="http://schemas.openxmlformats.org/officeDocument/2006/relationships" xmlns:p="http://schemas.openxmlformats.org/presentationml/2006/main">
  <p:tag name="TIMING" val="|1.3|2.7|2.6"/>
</p:tagLst>
</file>

<file path=ppt/tags/tag21.xml><?xml version="1.0" encoding="utf-8"?>
<p:tagLst xmlns:a="http://schemas.openxmlformats.org/drawingml/2006/main" xmlns:r="http://schemas.openxmlformats.org/officeDocument/2006/relationships" xmlns:p="http://schemas.openxmlformats.org/presentationml/2006/main">
  <p:tag name="TIMING" val="|1.8"/>
</p:tagLst>
</file>

<file path=ppt/tags/tag2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29.9"/>
</p:tagLst>
</file>

<file path=ppt/tags/tag4.xml><?xml version="1.0" encoding="utf-8"?>
<p:tagLst xmlns:a="http://schemas.openxmlformats.org/drawingml/2006/main" xmlns:r="http://schemas.openxmlformats.org/officeDocument/2006/relationships" xmlns:p="http://schemas.openxmlformats.org/presentationml/2006/main">
  <p:tag name="TIMING" val="|2|9.3|3.9"/>
</p:tagLst>
</file>

<file path=ppt/tags/tag5.xml><?xml version="1.0" encoding="utf-8"?>
<p:tagLst xmlns:a="http://schemas.openxmlformats.org/drawingml/2006/main" xmlns:r="http://schemas.openxmlformats.org/officeDocument/2006/relationships" xmlns:p="http://schemas.openxmlformats.org/presentationml/2006/main">
  <p:tag name="TIMING" val="|1.8"/>
</p:tagLst>
</file>

<file path=ppt/tags/tag6.xml><?xml version="1.0" encoding="utf-8"?>
<p:tagLst xmlns:a="http://schemas.openxmlformats.org/drawingml/2006/main" xmlns:r="http://schemas.openxmlformats.org/officeDocument/2006/relationships" xmlns:p="http://schemas.openxmlformats.org/presentationml/2006/main">
  <p:tag name="TIMING" val="|0.8|4.9|1.3|4.7|4.4|2.3|2|2.4|2.4|1.6|3|1.7"/>
</p:tagLst>
</file>

<file path=ppt/tags/tag7.xml><?xml version="1.0" encoding="utf-8"?>
<p:tagLst xmlns:a="http://schemas.openxmlformats.org/drawingml/2006/main" xmlns:r="http://schemas.openxmlformats.org/officeDocument/2006/relationships" xmlns:p="http://schemas.openxmlformats.org/presentationml/2006/main">
  <p:tag name="TIMING" val="|1.8|2.7|1.5"/>
</p:tagLst>
</file>

<file path=ppt/tags/tag8.xml><?xml version="1.0" encoding="utf-8"?>
<p:tagLst xmlns:a="http://schemas.openxmlformats.org/drawingml/2006/main" xmlns:r="http://schemas.openxmlformats.org/officeDocument/2006/relationships" xmlns:p="http://schemas.openxmlformats.org/presentationml/2006/main">
  <p:tag name="TIMING" val="|1.3|2.5|13.1"/>
</p:tagLst>
</file>

<file path=ppt/tags/tag9.xml><?xml version="1.0" encoding="utf-8"?>
<p:tagLst xmlns:a="http://schemas.openxmlformats.org/drawingml/2006/main" xmlns:r="http://schemas.openxmlformats.org/officeDocument/2006/relationships" xmlns:p="http://schemas.openxmlformats.org/presentationml/2006/main">
  <p:tag name="TIMING" val="|1.6|2.7"/>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2400</TotalTime>
  <Words>833</Words>
  <Application>Microsoft Office PowerPoint</Application>
  <PresentationFormat>Экран (4:3)</PresentationFormat>
  <Paragraphs>169</Paragraphs>
  <Slides>23</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Тема Office</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Клюшкины</dc:creator>
  <cp:lastModifiedBy>Елена</cp:lastModifiedBy>
  <cp:revision>242</cp:revision>
  <dcterms:created xsi:type="dcterms:W3CDTF">2014-05-28T18:38:22Z</dcterms:created>
  <dcterms:modified xsi:type="dcterms:W3CDTF">2017-01-19T09:50:12Z</dcterms:modified>
</cp:coreProperties>
</file>